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86" d="100"/>
          <a:sy n="86" d="100"/>
        </p:scale>
        <p:origin x="-1088" y="-96"/>
      </p:cViewPr>
      <p:guideLst>
        <p:guide orient="horz" pos="2159"/>
        <p:guide pos="289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it-IT" smtClean="0"/>
              <a:t>Fare clic per modificare stile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16/02/21</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16/02/21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‹n.›</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16/02/21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‹n.›</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16/02/21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16/02/21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it-IT" smtClean="0"/>
              <a:t>Fare clic per modificare stile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2DF66AD8-BC4A-4004-9882-414398D930CA}" type="datetimeFigureOut">
              <a:rPr lang="en-US" smtClean="0"/>
              <a:t>16/02/21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it-IT" smtClean="0"/>
              <a:t>Fare clic per modificare stile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2DF66AD8-BC4A-4004-9882-414398D930CA}" type="datetimeFigureOut">
              <a:rPr lang="en-US" smtClean="0"/>
              <a:t>16/02/21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‹n.›</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it-IT" smtClean="0"/>
              <a:t>Trascinare l'immagine su un segnaposto o fare clic sull'icona per aggiungerla</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Immagini con didascalia">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it-IT" smtClean="0"/>
              <a:t>Trascinare l'immagine su un segnaposto o fare clic sull'icona per aggiungerla</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it-IT" smtClean="0"/>
              <a:t>Trascinare l'immagine su un segnaposto o fare clic sull'icona per aggiungerla</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it-IT" smtClean="0"/>
              <a:t>Fare clic per modificare stile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2DF66AD8-BC4A-4004-9882-414398D930CA}" type="datetimeFigureOut">
              <a:rPr lang="en-US" smtClean="0"/>
              <a:t>16/02/21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‹n.›</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Immagine sopra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it-IT" smtClean="0"/>
              <a:t>Fare clic per modificare stile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2DF66AD8-BC4A-4004-9882-414398D930CA}" type="datetimeFigureOut">
              <a:rPr lang="en-US" smtClean="0"/>
              <a:t>16/02/21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‹n.›</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it-IT" smtClean="0"/>
              <a:t>Trascinare l'immagine su un segnaposto o fare clic sull'icona per aggiungerla</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Immagini sopra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it-IT" smtClean="0"/>
              <a:t>Fare clic per modificare stile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it-IT" smtClean="0"/>
              <a:t>Trascinare l'immagine su un segnaposto o fare clic sull'icona per aggiungerla</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it-IT" smtClean="0"/>
              <a:t>Trascinare l'immagine su un segnaposto o fare clic sull'icona per aggiungerla</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2DF66AD8-BC4A-4004-9882-414398D930CA}" type="datetimeFigureOut">
              <a:rPr lang="en-US" smtClean="0"/>
              <a:t>16/02/21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‹n.›</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olo e testo vertica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16/02/21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idx="1"/>
          </p:nvPr>
        </p:nvSpPr>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16/02/21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‹n.›</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it-IT" smtClean="0"/>
              <a:t>Fare clic per modificare stile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16/02/21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titolo con filigrana">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it-IT" smtClean="0"/>
              <a:t>Fare clic per modificare gli stili del testo dello schema</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it-IT" smtClean="0"/>
              <a:t>Fare clic per modificare stile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16/02/21</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it-IT" smtClean="0"/>
              <a:t>Fare clic per modificare stile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it-IT" smtClean="0"/>
              <a:t>Fare clic per modificare gli stili del testo dello schema</a:t>
            </a:r>
          </a:p>
        </p:txBody>
      </p:sp>
      <p:sp>
        <p:nvSpPr>
          <p:cNvPr id="4" name="Date Placeholder 3"/>
          <p:cNvSpPr>
            <a:spLocks noGrp="1"/>
          </p:cNvSpPr>
          <p:nvPr>
            <p:ph type="dt" sz="half" idx="10"/>
          </p:nvPr>
        </p:nvSpPr>
        <p:spPr/>
        <p:txBody>
          <a:bodyPr/>
          <a:lstStyle/>
          <a:p>
            <a:fld id="{2DF66AD8-BC4A-4004-9882-414398D930CA}" type="datetimeFigureOut">
              <a:rPr lang="en-US" smtClean="0"/>
              <a:t>16/02/21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zione con filigrana">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it-IT" smtClean="0"/>
              <a:t>Fare clic per modificare gli stili del testo dello schema</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it-IT" smtClean="0"/>
              <a:t>Fare clic per modificare stile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2DF66AD8-BC4A-4004-9882-414398D930CA}" type="datetimeFigureOut">
              <a:rPr lang="en-US" smtClean="0"/>
              <a:t>16/02/21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zione con immagin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it-IT" smtClean="0"/>
              <a:t>Fare clic per modificare stile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it-IT" smtClean="0"/>
              <a:t>Trascinare l'immagine su un segnaposto o fare clic sull'icona per aggiungerla</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2DF66AD8-BC4A-4004-9882-414398D930CA}" type="datetimeFigureOut">
              <a:rPr lang="en-US" smtClean="0"/>
              <a:t>16/02/21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16/02/21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16/02/21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‹n.›</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uto, sopra e sot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16/02/21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‹n.›</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it-IT" smtClean="0"/>
              <a:t>Fare clic per modificare stile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16/02/21</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India</a:t>
            </a:r>
            <a:endParaRPr lang="it-IT" dirty="0"/>
          </a:p>
        </p:txBody>
      </p:sp>
      <p:sp>
        <p:nvSpPr>
          <p:cNvPr id="3" name="Sottotitolo 2"/>
          <p:cNvSpPr>
            <a:spLocks noGrp="1"/>
          </p:cNvSpPr>
          <p:nvPr>
            <p:ph type="subTitle" idx="1"/>
          </p:nvPr>
        </p:nvSpPr>
        <p:spPr/>
        <p:txBody>
          <a:bodyPr/>
          <a:lstStyle/>
          <a:p>
            <a:r>
              <a:rPr lang="it-IT" dirty="0" smtClean="0"/>
              <a:t>Scheda per il turista del XIX secolo</a:t>
            </a:r>
          </a:p>
          <a:p>
            <a:r>
              <a:rPr lang="it-IT" dirty="0" smtClean="0"/>
              <a:t>Traduzione letterale di: </a:t>
            </a:r>
            <a:r>
              <a:rPr lang="it-IT" dirty="0" err="1" smtClean="0"/>
              <a:t>J</a:t>
            </a:r>
            <a:r>
              <a:rPr lang="it-IT" dirty="0" smtClean="0"/>
              <a:t> Murray, </a:t>
            </a:r>
            <a:r>
              <a:rPr lang="it-IT" i="1" dirty="0" err="1" smtClean="0"/>
              <a:t>Handbook</a:t>
            </a:r>
            <a:r>
              <a:rPr lang="it-IT" i="1" dirty="0" smtClean="0"/>
              <a:t> for India</a:t>
            </a:r>
            <a:r>
              <a:rPr lang="it-IT" dirty="0" smtClean="0"/>
              <a:t>; </a:t>
            </a:r>
          </a:p>
          <a:p>
            <a:r>
              <a:rPr lang="it-IT" dirty="0" smtClean="0"/>
              <a:t>part I, </a:t>
            </a:r>
            <a:r>
              <a:rPr lang="it-IT" dirty="0" err="1" smtClean="0"/>
              <a:t>Albemarle</a:t>
            </a:r>
            <a:r>
              <a:rPr lang="it-IT" dirty="0" smtClean="0"/>
              <a:t> </a:t>
            </a:r>
            <a:r>
              <a:rPr lang="it-IT" dirty="0" err="1" smtClean="0"/>
              <a:t>street</a:t>
            </a:r>
            <a:r>
              <a:rPr lang="it-IT" dirty="0" smtClean="0"/>
              <a:t>, </a:t>
            </a:r>
            <a:r>
              <a:rPr lang="it-IT" dirty="0" err="1" smtClean="0"/>
              <a:t>London</a:t>
            </a:r>
            <a:r>
              <a:rPr lang="it-IT" dirty="0" smtClean="0"/>
              <a:t>, 1859 </a:t>
            </a:r>
            <a:endParaRPr lang="it-IT" dirty="0"/>
          </a:p>
        </p:txBody>
      </p:sp>
    </p:spTree>
    <p:extLst>
      <p:ext uri="{BB962C8B-B14F-4D97-AF65-F5344CB8AC3E}">
        <p14:creationId xmlns:p14="http://schemas.microsoft.com/office/powerpoint/2010/main" val="3850999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62749" y="364790"/>
            <a:ext cx="4181845" cy="5785057"/>
          </a:xfrm>
        </p:spPr>
        <p:txBody>
          <a:bodyPr>
            <a:normAutofit/>
          </a:bodyPr>
          <a:lstStyle/>
          <a:p>
            <a:r>
              <a:rPr lang="it-IT" sz="1600" b="1" dirty="0" smtClean="0"/>
              <a:t>Pianificare il viaggio </a:t>
            </a:r>
          </a:p>
          <a:p>
            <a:pPr marL="0" indent="0" algn="just">
              <a:buNone/>
            </a:pPr>
            <a:r>
              <a:rPr lang="it-IT" sz="1400" i="1" dirty="0" smtClean="0"/>
              <a:t>Quando andare</a:t>
            </a:r>
            <a:r>
              <a:rPr lang="it-IT" sz="1400" dirty="0" smtClean="0"/>
              <a:t>: </a:t>
            </a:r>
            <a:r>
              <a:rPr lang="it-IT" sz="1400" dirty="0"/>
              <a:t>La stagione più malsana in India è la stagione delle piogge, o dall'inizio di luglio fino alla fine di ottobre. È anche il più impegnativo per la costituzione di una persona fresca di Europa, e non abituata al tropicale. Il seguente resoconto del clima dell'India in questa stagione dell'anno, estratto dall'eccellente lavoro del dottor James </a:t>
            </a:r>
            <a:r>
              <a:rPr lang="it-IT" sz="1400" dirty="0" err="1"/>
              <a:t>Ranald</a:t>
            </a:r>
            <a:r>
              <a:rPr lang="it-IT" sz="1400" dirty="0"/>
              <a:t> Martin su "</a:t>
            </a:r>
            <a:r>
              <a:rPr lang="it-IT" sz="1400" i="1" dirty="0"/>
              <a:t>L'influenza dei climi tropicali sulle costituzioni europee</a:t>
            </a:r>
            <a:r>
              <a:rPr lang="it-IT" sz="1400" dirty="0"/>
              <a:t>", sarà sufficiente per mostrare al viaggiatore che deve selezionare qualunque periodo ad eccezione della stagione delle piogge.'' Dal 15 luglio al 15 ottobre e siccome le piogge avanzano, viviamo in un'atmosfera che ha tutte le proprietà di un bagno a vapore; e, quando il vento vaglia il </a:t>
            </a:r>
            <a:r>
              <a:rPr lang="it-IT" sz="1400" dirty="0" err="1"/>
              <a:t>Sunderbunds</a:t>
            </a:r>
            <a:r>
              <a:rPr lang="it-IT" sz="1400" dirty="0"/>
              <a:t> a sud-est, sperimentiamo molti dei disagi attribuiti da </a:t>
            </a:r>
            <a:r>
              <a:rPr lang="it-IT" sz="1400" dirty="0" err="1"/>
              <a:t>Hennen</a:t>
            </a:r>
            <a:r>
              <a:rPr lang="it-IT" sz="1400" dirty="0"/>
              <a:t> allo scirocco del Mediterraneo, che, ‘senza alterare il termometro o il barometro in alcun grado rilevabile’, tuttavia infligge alla struttura umana delicatamente sensibile una sensazione di indescrivibile languore e oppressione, con una sudorazione estenuante, proprio come quella di cui soffriamo in Bengala durante l'ultima parte della stagione delle piogge, e che una signora dell'India occidentale, parlando dello scirocco, ha descritto come desse "la sensazione come se avesse fatto il bagno in una caldaia di sciroppo.”</a:t>
            </a:r>
          </a:p>
          <a:p>
            <a:pPr marL="0" indent="0">
              <a:buNone/>
            </a:pPr>
            <a:endParaRPr lang="it-IT" sz="1400" dirty="0" smtClean="0"/>
          </a:p>
          <a:p>
            <a:pPr marL="0" indent="0">
              <a:buNone/>
            </a:pPr>
            <a:endParaRPr lang="it-IT" sz="1400" dirty="0"/>
          </a:p>
          <a:p>
            <a:pPr marL="0" indent="0">
              <a:buNone/>
            </a:pPr>
            <a:endParaRPr lang="it-IT" sz="1400" dirty="0"/>
          </a:p>
        </p:txBody>
      </p:sp>
      <p:sp>
        <p:nvSpPr>
          <p:cNvPr id="5" name="Rettangolo 4"/>
          <p:cNvSpPr/>
          <p:nvPr/>
        </p:nvSpPr>
        <p:spPr>
          <a:xfrm>
            <a:off x="4738555" y="384049"/>
            <a:ext cx="4021137" cy="6340195"/>
          </a:xfrm>
          <a:prstGeom prst="rect">
            <a:avLst/>
          </a:prstGeom>
        </p:spPr>
        <p:txBody>
          <a:bodyPr wrap="square">
            <a:spAutoFit/>
          </a:bodyPr>
          <a:lstStyle/>
          <a:p>
            <a:pPr algn="just"/>
            <a:r>
              <a:rPr lang="it-IT" sz="1400" dirty="0"/>
              <a:t>Questo è l'umido scirocco del Bengala. Anche la mente sembra partecipare al rilassamento generale, non essendo adatta a uno sforzo vigoroso o prolungato; in breve, percepiamo qui il </a:t>
            </a:r>
            <a:r>
              <a:rPr lang="it-IT" sz="1400" i="1" dirty="0" err="1"/>
              <a:t>capiplenium</a:t>
            </a:r>
            <a:r>
              <a:rPr lang="it-IT" sz="1400" i="1" dirty="0"/>
              <a:t>, </a:t>
            </a:r>
            <a:r>
              <a:rPr lang="it-IT" sz="1400" i="1" dirty="0" err="1"/>
              <a:t>langluor</a:t>
            </a:r>
            <a:r>
              <a:rPr lang="it-IT" sz="1400" i="1" dirty="0"/>
              <a:t> et </a:t>
            </a:r>
            <a:r>
              <a:rPr lang="it-IT" sz="1400" i="1" dirty="0" err="1"/>
              <a:t>expletio</a:t>
            </a:r>
            <a:r>
              <a:rPr lang="it-IT" sz="1400" dirty="0"/>
              <a:t>, notato da Petronio tra i romani dissoluti del suo tempo. Il sistema muscolare e quello del cuore sono rilassati e indeboliti, e dopo un periodo diventano irritabili nel tono. Queste circostanze, insieme alle influenze della malaria del sistema nervoso, mi sembrano l'occasione di pulsazioni intermittenti così comuni ai vecchi Indiani. In questa stagione, attraverso la saturazione dell'atmosfera, la sudorazione per evaporazione è soppressa, ma quella attraverso trasudazione è incrementata incredibilmente, rendendo così il suscettibile sistema alla minima cosa,  dal raffreddore alla malaria. Tutte le persone che visitano l’India, alla fine, e hanno l’opzione di scegliere quando lasciare l’Europa, dovrebbero iniziare a inizio ottobre, così arriverebbe in India più o meno il primo di novembre. Andando avanti da </a:t>
            </a:r>
            <a:r>
              <a:rPr lang="it-IT" sz="1400" dirty="0" err="1"/>
              <a:t>Presidency</a:t>
            </a:r>
            <a:r>
              <a:rPr lang="it-IT" sz="1400" dirty="0"/>
              <a:t>, tra </a:t>
            </a:r>
            <a:r>
              <a:rPr lang="it-IT" sz="1400" dirty="0" err="1"/>
              <a:t>Calcultta</a:t>
            </a:r>
            <a:r>
              <a:rPr lang="it-IT" sz="1400" dirty="0"/>
              <a:t>, Madras o Bombay, potrebbero passare circa quattro o persino cinque mesi nella parte bassa del paese, raggiungendo le colline a marzo o in aprile, passando uno o due mesi lì e, scendendo, arriverebbero a Bombay, che noi immaginiamo essere il punto da cui ritorneranno in Europa, presumibilmente in maggio ; o, se passeranno un intero anno in India, in novembre. </a:t>
            </a:r>
          </a:p>
          <a:p>
            <a:pPr algn="just"/>
            <a:endParaRPr lang="it-IT" sz="1400" dirty="0"/>
          </a:p>
        </p:txBody>
      </p:sp>
    </p:spTree>
    <p:extLst>
      <p:ext uri="{BB962C8B-B14F-4D97-AF65-F5344CB8AC3E}">
        <p14:creationId xmlns:p14="http://schemas.microsoft.com/office/powerpoint/2010/main" val="31077307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12877" y="231099"/>
            <a:ext cx="4098300" cy="6470230"/>
          </a:xfrm>
        </p:spPr>
        <p:txBody>
          <a:bodyPr>
            <a:normAutofit fontScale="32500" lnSpcReduction="20000"/>
          </a:bodyPr>
          <a:lstStyle/>
          <a:p>
            <a:r>
              <a:rPr lang="it-IT" sz="4900" b="1" dirty="0" err="1" smtClean="0"/>
              <a:t>Survival</a:t>
            </a:r>
            <a:r>
              <a:rPr lang="it-IT" sz="4900" b="1" dirty="0" smtClean="0"/>
              <a:t> Guide</a:t>
            </a:r>
          </a:p>
          <a:p>
            <a:pPr marL="0" indent="0" algn="just">
              <a:buNone/>
            </a:pPr>
            <a:r>
              <a:rPr lang="it-IT" sz="4300" dirty="0" smtClean="0"/>
              <a:t>Consigli da osservare: </a:t>
            </a:r>
            <a:r>
              <a:rPr lang="it-IT" sz="4300" dirty="0"/>
              <a:t>In seguito i consigli per l’Igiene Tropicale del dottor Martin ne “L’influenza dei climi tropicali”: </a:t>
            </a:r>
          </a:p>
          <a:p>
            <a:pPr marL="0" lvl="0" indent="0" algn="just">
              <a:buNone/>
            </a:pPr>
            <a:r>
              <a:rPr lang="it-IT" sz="4300" dirty="0"/>
              <a:t>prevenzione da malattia </a:t>
            </a:r>
            <a:r>
              <a:rPr lang="it-IT" sz="4300" dirty="0">
                <a:sym typeface="Wingdings"/>
              </a:rPr>
              <a:t></a:t>
            </a:r>
            <a:r>
              <a:rPr lang="it-IT" sz="4300" dirty="0"/>
              <a:t> effettuare una selezione propria per il soggiorno ; Evitare l’esposizione al caldo del giorno ; cura nella dieta, nel vestire e l’esercizio sono molto più essenziali per la prevenzione della salute in India rispetto alla cura medica, contrariamente a tutte le altre parti del mondo. Il vero modo per prevenire una malattia è osservare la restrittiva </a:t>
            </a:r>
            <a:r>
              <a:rPr lang="it-IT" sz="4300" dirty="0" err="1"/>
              <a:t>temperance</a:t>
            </a:r>
            <a:r>
              <a:rPr lang="it-IT" sz="4300" dirty="0"/>
              <a:t>, e moderare il caldo con tutti i mezzi possibili. </a:t>
            </a:r>
          </a:p>
          <a:p>
            <a:pPr marL="0" lvl="0" indent="0" algn="just">
              <a:buNone/>
            </a:pPr>
            <a:r>
              <a:rPr lang="it-IT" sz="4300" dirty="0"/>
              <a:t>Vestiti </a:t>
            </a:r>
            <a:r>
              <a:rPr lang="it-IT" sz="4300" dirty="0">
                <a:sym typeface="Wingdings"/>
              </a:rPr>
              <a:t></a:t>
            </a:r>
            <a:r>
              <a:rPr lang="it-IT" sz="4300" dirty="0"/>
              <a:t> Quando gli Europei entrano ai tropici devo </a:t>
            </a:r>
            <a:r>
              <a:rPr lang="it-IT" sz="4300" dirty="0" err="1"/>
              <a:t>bid</a:t>
            </a:r>
            <a:r>
              <a:rPr lang="it-IT" sz="4300" dirty="0"/>
              <a:t> </a:t>
            </a:r>
            <a:r>
              <a:rPr lang="it-IT" sz="4300" dirty="0" err="1"/>
              <a:t>adieu</a:t>
            </a:r>
            <a:r>
              <a:rPr lang="it-IT" sz="4300" dirty="0"/>
              <a:t> alla lussuria del lino. I nativi, dal più basso al più alto rango, non indossano altro che cotone. Il vestirsi di cotone aiuta per il calore. Deve essere ricordato che la temperatura dell’atmosfera nelle stagioni caldi eccede quella del corpo di molti gradi, e anche all’ombra è la stessa, o scende sotto di solo qualche grado. Il cotone è più fresco. In più, quando la temperatura improvvisamente si abbassa, il cotone riscalda e preserva l’equilibrio della temperatura corporale. In posti particolari, dove il mercurio sbalza in poco tempo, il </a:t>
            </a:r>
            <a:r>
              <a:rPr lang="it-IT" sz="4300" dirty="0" err="1"/>
              <a:t>flannel</a:t>
            </a:r>
            <a:r>
              <a:rPr lang="it-IT" sz="4300" dirty="0"/>
              <a:t> è meglio del cotone, ma in generale, è più pesante e non garantisce lo stesso equilibrio</a:t>
            </a:r>
            <a:r>
              <a:rPr lang="it-IT" sz="4300" dirty="0" smtClean="0"/>
              <a:t>.</a:t>
            </a:r>
            <a:r>
              <a:rPr lang="it-IT" sz="4300" dirty="0"/>
              <a:t> </a:t>
            </a:r>
            <a:endParaRPr lang="it-IT" sz="4300" dirty="0" smtClean="0"/>
          </a:p>
          <a:p>
            <a:pPr marL="0" lvl="0" indent="0" algn="just">
              <a:buNone/>
            </a:pPr>
            <a:r>
              <a:rPr lang="it-IT" sz="4300" dirty="0" smtClean="0"/>
              <a:t>Esposizione </a:t>
            </a:r>
            <a:r>
              <a:rPr lang="it-IT" sz="4300" dirty="0">
                <a:sym typeface="Wingdings"/>
              </a:rPr>
              <a:t></a:t>
            </a:r>
            <a:r>
              <a:rPr lang="it-IT" sz="4300" dirty="0"/>
              <a:t> nessun Europeo dovrebbe volontariamente esporsi in nessuna stagione ai raggi del sole. </a:t>
            </a:r>
          </a:p>
          <a:p>
            <a:pPr marL="0" indent="0">
              <a:buNone/>
            </a:pPr>
            <a:endParaRPr lang="it-IT" dirty="0"/>
          </a:p>
        </p:txBody>
      </p:sp>
      <p:sp>
        <p:nvSpPr>
          <p:cNvPr id="4" name="CasellaDiTesto 3"/>
          <p:cNvSpPr txBox="1"/>
          <p:nvPr/>
        </p:nvSpPr>
        <p:spPr>
          <a:xfrm>
            <a:off x="4862319" y="531906"/>
            <a:ext cx="4026869" cy="6617195"/>
          </a:xfrm>
          <a:prstGeom prst="rect">
            <a:avLst/>
          </a:prstGeom>
          <a:noFill/>
        </p:spPr>
        <p:txBody>
          <a:bodyPr wrap="square" rtlCol="0">
            <a:spAutoFit/>
          </a:bodyPr>
          <a:lstStyle/>
          <a:p>
            <a:pPr lvl="0" algn="just"/>
            <a:r>
              <a:rPr lang="it-IT" sz="1400" dirty="0"/>
              <a:t>Se obbligato ad uscire, il </a:t>
            </a:r>
            <a:r>
              <a:rPr lang="it-IT" sz="1400" dirty="0" err="1"/>
              <a:t>chhátá</a:t>
            </a:r>
            <a:r>
              <a:rPr lang="it-IT" sz="1400" dirty="0"/>
              <a:t> o ombrello grande dovrebbero essere presi, se si desidera evitare il coup de soleil o qualsiasi altra conseguenza pericolosa. I turbanti ampi dei nativi sono una grande difesa contro il sole. </a:t>
            </a:r>
            <a:endParaRPr lang="it-IT" sz="1400" dirty="0" smtClean="0"/>
          </a:p>
          <a:p>
            <a:pPr lvl="0" algn="just"/>
            <a:endParaRPr lang="it-IT" sz="1400" dirty="0" smtClean="0"/>
          </a:p>
          <a:p>
            <a:pPr lvl="0"/>
            <a:r>
              <a:rPr lang="it-IT" sz="1400" dirty="0"/>
              <a:t>Cibo </a:t>
            </a:r>
            <a:r>
              <a:rPr lang="it-IT" sz="1400" dirty="0">
                <a:sym typeface="Wingdings"/>
              </a:rPr>
              <a:t></a:t>
            </a:r>
            <a:r>
              <a:rPr lang="it-IT" sz="1400" dirty="0"/>
              <a:t> non c’è alcun punto sull’igiene su cui un nuovo arrivato dovrebbe focalizzarsi di più della moderazione e della semplicità nella dieta. Una congestione, e qualche volta infiammazione caratterizza l’Europeo e le sue malattie, da qualche anno almeno, dopo il suo arrivo ai tropici. Il nuovo arrivato perciò dovrebbe evitare stimoli pericolosi di vino e liquori, cos’ come condimenti e spezie, che dovrebbero essere riservati per il relax generale solamente in residence protetti nei climi tropicali. Una dieta vegetale è, generalmente parlando, meglio adatta per un clima tropicale delle carni;  Il nuovo arrivato Europeo dovrebbe soddisfarsi con una </a:t>
            </a:r>
            <a:r>
              <a:rPr lang="it-IT" sz="1400" dirty="0" err="1"/>
              <a:t>plain</a:t>
            </a:r>
            <a:r>
              <a:rPr lang="it-IT" sz="1400" dirty="0"/>
              <a:t> breakfast o pane e burro, con te o caffè ed escludendo carne, pesce o uova. </a:t>
            </a:r>
          </a:p>
          <a:p>
            <a:r>
              <a:rPr lang="it-IT" sz="1400" dirty="0"/>
              <a:t>Le sporche abitudini dei cuochi indigeni, che si possono spesso vedere imburrare il pane tostato con l’ala unta di un pollo o un vecchio pezzo di straccio sporco, saranno forse più utili di qualsiasi avvertenza medica nell’indurre gli europei a rinunciare a questo dannoso articolo di cibo.</a:t>
            </a:r>
          </a:p>
          <a:p>
            <a:pPr lvl="0"/>
            <a:endParaRPr lang="it-IT" sz="1400" dirty="0"/>
          </a:p>
          <a:p>
            <a:r>
              <a:rPr lang="it-IT" sz="1400" dirty="0"/>
              <a:t> </a:t>
            </a:r>
          </a:p>
          <a:p>
            <a:endParaRPr lang="it-IT" dirty="0"/>
          </a:p>
        </p:txBody>
      </p:sp>
    </p:spTree>
    <p:extLst>
      <p:ext uri="{BB962C8B-B14F-4D97-AF65-F5344CB8AC3E}">
        <p14:creationId xmlns:p14="http://schemas.microsoft.com/office/powerpoint/2010/main" val="3599381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79459" y="252375"/>
            <a:ext cx="4148426" cy="6353249"/>
          </a:xfrm>
        </p:spPr>
        <p:txBody>
          <a:bodyPr>
            <a:normAutofit fontScale="92500" lnSpcReduction="20000"/>
          </a:bodyPr>
          <a:lstStyle/>
          <a:p>
            <a:pPr marL="0" indent="0" algn="just">
              <a:buNone/>
            </a:pPr>
            <a:r>
              <a:rPr lang="it-IT" sz="1400" i="1" dirty="0" err="1"/>
              <a:t>Outfit</a:t>
            </a:r>
            <a:r>
              <a:rPr lang="it-IT" sz="1400" i="1" dirty="0"/>
              <a:t> e spese </a:t>
            </a:r>
            <a:r>
              <a:rPr lang="it-IT" sz="1600" dirty="0" smtClean="0">
                <a:sym typeface="Wingdings"/>
              </a:rPr>
              <a:t></a:t>
            </a:r>
            <a:r>
              <a:rPr lang="it-IT" sz="1600" dirty="0" smtClean="0"/>
              <a:t>Siccome </a:t>
            </a:r>
            <a:r>
              <a:rPr lang="it-IT" sz="1600" dirty="0"/>
              <a:t>son davvero bravi tessitori in India nelle città principali, il viaggiatore non si deve stressare con un’ampia gamma di offerta di articoli di vestiti. Qua verranno fatti alcuni accorgimenti che sembreranno non di rilevanza ma potrebbero risultare importanti. Invece dei bottoni, </a:t>
            </a:r>
            <a:r>
              <a:rPr lang="it-IT" sz="1600" dirty="0" err="1"/>
              <a:t>studs</a:t>
            </a:r>
            <a:r>
              <a:rPr lang="it-IT" sz="1600" dirty="0"/>
              <a:t> and </a:t>
            </a:r>
            <a:r>
              <a:rPr lang="it-IT" sz="1600" dirty="0" err="1"/>
              <a:t>wrist-links</a:t>
            </a:r>
            <a:r>
              <a:rPr lang="it-IT" sz="1600" dirty="0"/>
              <a:t> dovrebbero essere usati. I </a:t>
            </a:r>
            <a:r>
              <a:rPr lang="it-IT" sz="1600" dirty="0" err="1"/>
              <a:t>dhobis</a:t>
            </a:r>
            <a:r>
              <a:rPr lang="it-IT" sz="1600" dirty="0"/>
              <a:t>, o lavandai, puliscono i vestiti battendoli sulle pietre sul fiume. Nel processo, i bottoni sono inevitabilmente rovinati e strappa i vestiti allo stesso tempo. </a:t>
            </a:r>
            <a:endParaRPr lang="it-IT" sz="1600" dirty="0" smtClean="0"/>
          </a:p>
          <a:p>
            <a:pPr marL="0" indent="0" algn="just">
              <a:buNone/>
            </a:pPr>
            <a:r>
              <a:rPr lang="it-IT" sz="1600" dirty="0"/>
              <a:t>Le fibbie delle bretelle dovrebbero essere d’argento, poiché l’acciaio arrugginisce. I guanti delle signore dovrebbero essere provati prima di essere utilizzati, così da poter prendere la forma della mano, altrimenti si riducono. Un buon cappello inglese è indispensabile per un gentleman; e né le signore né i gentleman dovrebbero dimenticarsi di prendere con sé un velo o due per attraversare il deserto, e come una protezione per le tempesta di sabbia in </a:t>
            </a:r>
            <a:r>
              <a:rPr lang="it-IT" sz="1600" dirty="0" err="1"/>
              <a:t>Sindih</a:t>
            </a:r>
            <a:r>
              <a:rPr lang="it-IT" sz="1600" dirty="0"/>
              <a:t> e ovunque. Bagagli </a:t>
            </a:r>
          </a:p>
          <a:p>
            <a:pPr marL="0" indent="0" algn="just">
              <a:buNone/>
            </a:pPr>
            <a:r>
              <a:rPr lang="it-IT" sz="1600" dirty="0"/>
              <a:t>I passeggeri di prima classe sono autorizzati, solamente nella compagnia dei battelli, sule sponte del </a:t>
            </a:r>
            <a:r>
              <a:rPr lang="it-IT" sz="1600" dirty="0" err="1"/>
              <a:t>Ishmus</a:t>
            </a:r>
            <a:r>
              <a:rPr lang="it-IT" sz="1600" dirty="0"/>
              <a:t>, 3 </a:t>
            </a:r>
            <a:r>
              <a:rPr lang="it-IT" sz="1600" dirty="0" err="1"/>
              <a:t>cwt</a:t>
            </a:r>
            <a:r>
              <a:rPr lang="it-IT" sz="1600" dirty="0"/>
              <a:t>. Di bagaglio personale e  di servi da 1 ½ </a:t>
            </a:r>
            <a:r>
              <a:rPr lang="it-IT" sz="1600" dirty="0" err="1"/>
              <a:t>cwt</a:t>
            </a:r>
            <a:r>
              <a:rPr lang="it-IT" sz="1600" dirty="0"/>
              <a:t> ciascuno.</a:t>
            </a:r>
          </a:p>
          <a:p>
            <a:pPr marL="0" indent="0" algn="just">
              <a:buNone/>
            </a:pPr>
            <a:r>
              <a:rPr lang="it-IT" sz="1600" dirty="0"/>
              <a:t>Un passeggero prendendo l’intera cabina sarà intitolato a prendere nei battelli, un bagaglio e mezzo in più del ticket standard, e una coppia sposata, pagando un’accomodazione riservata, sarà intitolata ad avere 9cwt. </a:t>
            </a:r>
          </a:p>
          <a:p>
            <a:pPr marL="0" indent="0" algn="just">
              <a:buNone/>
            </a:pPr>
            <a:endParaRPr lang="it-IT" sz="1600" dirty="0"/>
          </a:p>
          <a:p>
            <a:pPr marL="0" indent="0" algn="just">
              <a:buNone/>
            </a:pPr>
            <a:endParaRPr lang="it-IT" sz="1600" dirty="0"/>
          </a:p>
          <a:p>
            <a:pPr marL="0" indent="0">
              <a:buNone/>
            </a:pPr>
            <a:endParaRPr lang="it-IT" dirty="0"/>
          </a:p>
        </p:txBody>
      </p:sp>
      <p:sp>
        <p:nvSpPr>
          <p:cNvPr id="4" name="CasellaDiTesto 3"/>
          <p:cNvSpPr txBox="1"/>
          <p:nvPr/>
        </p:nvSpPr>
        <p:spPr>
          <a:xfrm>
            <a:off x="4812192" y="252375"/>
            <a:ext cx="4010160" cy="6832638"/>
          </a:xfrm>
          <a:prstGeom prst="rect">
            <a:avLst/>
          </a:prstGeom>
          <a:noFill/>
        </p:spPr>
        <p:txBody>
          <a:bodyPr wrap="square" rtlCol="0">
            <a:spAutoFit/>
          </a:bodyPr>
          <a:lstStyle/>
          <a:p>
            <a:pPr algn="just"/>
            <a:r>
              <a:rPr lang="it-IT" sz="1400" dirty="0"/>
              <a:t>Il bagaglio extra costa 1 sterlina per </a:t>
            </a:r>
            <a:r>
              <a:rPr lang="it-IT" sz="1400" dirty="0" err="1"/>
              <a:t>cwt</a:t>
            </a:r>
            <a:r>
              <a:rPr lang="it-IT" sz="1400" dirty="0"/>
              <a:t> tra l’Inghilterra e Malta, o </a:t>
            </a:r>
            <a:r>
              <a:rPr lang="it-IT" sz="1400" dirty="0" err="1"/>
              <a:t>Alesandria</a:t>
            </a:r>
            <a:r>
              <a:rPr lang="it-IT" sz="1400" dirty="0"/>
              <a:t>; 2 sterline per </a:t>
            </a:r>
            <a:r>
              <a:rPr lang="it-IT" sz="1400" dirty="0" err="1"/>
              <a:t>cwt</a:t>
            </a:r>
            <a:r>
              <a:rPr lang="it-IT" sz="1400" dirty="0"/>
              <a:t>. Tra Suez e India.</a:t>
            </a:r>
          </a:p>
          <a:p>
            <a:pPr algn="just"/>
            <a:r>
              <a:rPr lang="it-IT" sz="1400" dirty="0"/>
              <a:t>I passeggeri per l’India e la Cina dovranno pagare il l’amministrazione del transito egiziano in Egitto per 14 </a:t>
            </a:r>
            <a:r>
              <a:rPr lang="it-IT" sz="1400" dirty="0" err="1"/>
              <a:t>cents</a:t>
            </a:r>
            <a:r>
              <a:rPr lang="it-IT" sz="1400" dirty="0"/>
              <a:t> per </a:t>
            </a:r>
            <a:r>
              <a:rPr lang="it-IT" sz="1400" dirty="0" err="1"/>
              <a:t>cwt</a:t>
            </a:r>
            <a:r>
              <a:rPr lang="it-IT" sz="1400" dirty="0"/>
              <a:t> per veicolare un bagaglio attraverso. </a:t>
            </a:r>
          </a:p>
          <a:p>
            <a:pPr algn="just"/>
            <a:r>
              <a:rPr lang="it-IT" sz="1400" dirty="0"/>
              <a:t>L’amministrazione del transito egiziano ha dato l’avviso che non inoltreranno nessun pacco che ecceda le 80 </a:t>
            </a:r>
            <a:r>
              <a:rPr lang="it-IT" sz="1400" dirty="0" err="1"/>
              <a:t>ibs</a:t>
            </a:r>
            <a:r>
              <a:rPr lang="it-IT" sz="1400" dirty="0"/>
              <a:t>. Di peso, e non maggiore di 3x1x3 piedi di dimensioni con i passeggi a Suez.</a:t>
            </a:r>
          </a:p>
          <a:p>
            <a:pPr algn="just"/>
            <a:r>
              <a:rPr lang="it-IT" sz="1400" dirty="0"/>
              <a:t>Tutti i bagagli per i porti del mediterraneo, India e Cina devono essere consegnati non più tardi di mezzogiorno del giorno prima di </a:t>
            </a:r>
            <a:r>
              <a:rPr lang="it-IT" sz="1400" dirty="0" err="1"/>
              <a:t>saplare</a:t>
            </a:r>
            <a:r>
              <a:rPr lang="it-IT" sz="1400" dirty="0"/>
              <a:t>, eccezione fatta per le borse o scatole per cappelli. L’assicurazione dei bagagli può essere fatta in termini differenti. </a:t>
            </a:r>
          </a:p>
          <a:p>
            <a:pPr algn="just"/>
            <a:r>
              <a:rPr lang="it-IT" sz="1400" dirty="0"/>
              <a:t>Il bagaglio dei passeggeri che procedono via Trieste deve essere consegnato a Southampton in modo da assicurare il suo arrivo ad Alessandria in anticipo rispetto ai passeggeri. </a:t>
            </a:r>
            <a:endParaRPr lang="it-IT" sz="1400" dirty="0" smtClean="0"/>
          </a:p>
          <a:p>
            <a:pPr algn="just"/>
            <a:r>
              <a:rPr lang="it-IT" sz="1400" dirty="0"/>
              <a:t>I passeggeri lasciando Southampton con la compagnia dei traghetti il 4 e il 20 del mese, per Aden, Ceylon, Madras, Calcutta, </a:t>
            </a:r>
            <a:r>
              <a:rPr lang="it-IT" sz="1400" dirty="0" err="1"/>
              <a:t>Pnenang</a:t>
            </a:r>
            <a:r>
              <a:rPr lang="it-IT" sz="1400" dirty="0"/>
              <a:t>, Singapore, Hong Kong, Shangai, o Manilla, arrivano a Gibraltar intorno al 9 e il 25 del mese, e dopo un soggiorno di 12 ore, procedono per Malta, in cui si rimane nel porto per lo stesso periodo di tempo; salpano poi per Alessandria, arrivando, sotto circostanze ordinarie, dopo 13 giorni da Southampton. A Suez, i passeggeri si imbarcano a bordo di uno dei traghetti della compagnia, che</a:t>
            </a:r>
            <a:r>
              <a:rPr lang="it-IT" sz="1400" dirty="0"/>
              <a:t> </a:t>
            </a:r>
            <a:endParaRPr lang="it-IT" sz="1400" dirty="0"/>
          </a:p>
          <a:p>
            <a:pPr algn="just"/>
            <a:endParaRPr lang="it-IT" sz="1400" dirty="0"/>
          </a:p>
          <a:p>
            <a:endParaRPr lang="it-IT" dirty="0"/>
          </a:p>
        </p:txBody>
      </p:sp>
    </p:spTree>
    <p:extLst>
      <p:ext uri="{BB962C8B-B14F-4D97-AF65-F5344CB8AC3E}">
        <p14:creationId xmlns:p14="http://schemas.microsoft.com/office/powerpoint/2010/main" val="1326053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46294" y="348078"/>
            <a:ext cx="4115009" cy="6119289"/>
          </a:xfrm>
        </p:spPr>
        <p:txBody>
          <a:bodyPr>
            <a:normAutofit/>
          </a:bodyPr>
          <a:lstStyle/>
          <a:p>
            <a:pPr marL="0" indent="0" algn="just">
              <a:lnSpc>
                <a:spcPct val="70000"/>
              </a:lnSpc>
              <a:buNone/>
            </a:pPr>
            <a:r>
              <a:rPr lang="it-IT" sz="1400" dirty="0"/>
              <a:t>salpa intorno il 19 e il 4 del mese, arrivando ad Aden intorno al 25 e al 10, al Point de Galle, Ceylon intorno il 5 e il 21 (i passeggeri per lo stretto e la </a:t>
            </a:r>
            <a:r>
              <a:rPr lang="it-IT" sz="1400" dirty="0" err="1"/>
              <a:t>cina</a:t>
            </a:r>
            <a:r>
              <a:rPr lang="it-IT" sz="1400" dirty="0"/>
              <a:t> sono trasferiti in uno dei traghetti per Bombay e la linea cinese), Madras intorno al 9 e il 25 e finalmente a Calcutta intorno al 13 e il 29 del mese seguente. </a:t>
            </a:r>
            <a:r>
              <a:rPr lang="it-IT" sz="1400" dirty="0" smtClean="0"/>
              <a:t>Tabella prezzi (transito in Egitto) </a:t>
            </a:r>
          </a:p>
          <a:p>
            <a:pPr marL="0" indent="0" algn="just">
              <a:lnSpc>
                <a:spcPct val="70000"/>
              </a:lnSpc>
              <a:buNone/>
            </a:pPr>
            <a:r>
              <a:rPr lang="it-IT" sz="1400" dirty="0" smtClean="0"/>
              <a:t>Dall’Inghilterra A:</a:t>
            </a:r>
            <a:endParaRPr lang="it-IT" sz="1400" dirty="0"/>
          </a:p>
        </p:txBody>
      </p:sp>
      <p:graphicFrame>
        <p:nvGraphicFramePr>
          <p:cNvPr id="4" name="Tabella 3"/>
          <p:cNvGraphicFramePr>
            <a:graphicFrameLocks noGrp="1"/>
          </p:cNvGraphicFramePr>
          <p:nvPr>
            <p:extLst>
              <p:ext uri="{D42A27DB-BD31-4B8C-83A1-F6EECF244321}">
                <p14:modId xmlns:p14="http://schemas.microsoft.com/office/powerpoint/2010/main" val="289018556"/>
              </p:ext>
            </p:extLst>
          </p:nvPr>
        </p:nvGraphicFramePr>
        <p:xfrm>
          <a:off x="346296" y="2105876"/>
          <a:ext cx="8306725" cy="4126321"/>
        </p:xfrm>
        <a:graphic>
          <a:graphicData uri="http://schemas.openxmlformats.org/drawingml/2006/table">
            <a:tbl>
              <a:tblPr firstRow="1" bandRow="1">
                <a:tableStyleId>{5C22544A-7EE6-4342-B048-85BDC9FD1C3A}</a:tableStyleId>
              </a:tblPr>
              <a:tblGrid>
                <a:gridCol w="1600841"/>
                <a:gridCol w="681255"/>
                <a:gridCol w="797378"/>
                <a:gridCol w="856442"/>
                <a:gridCol w="767845"/>
                <a:gridCol w="834057"/>
                <a:gridCol w="922969"/>
                <a:gridCol w="738470"/>
                <a:gridCol w="1107468"/>
              </a:tblGrid>
              <a:tr h="551618">
                <a:tc>
                  <a:txBody>
                    <a:bodyPr/>
                    <a:lstStyle/>
                    <a:p>
                      <a:pPr algn="ctr"/>
                      <a:r>
                        <a:rPr lang="it-IT" sz="1400" dirty="0" smtClean="0">
                          <a:solidFill>
                            <a:schemeClr val="tx1"/>
                          </a:solidFill>
                        </a:rPr>
                        <a:t>Dall’Inghilterra a:</a:t>
                      </a:r>
                      <a:endParaRPr lang="it-IT" sz="1400" dirty="0">
                        <a:solidFill>
                          <a:schemeClr val="tx1"/>
                        </a:solidFill>
                      </a:endParaRPr>
                    </a:p>
                  </a:txBody>
                  <a:tcPr>
                    <a:noFill/>
                  </a:tcPr>
                </a:tc>
                <a:tc>
                  <a:txBody>
                    <a:bodyPr/>
                    <a:lstStyle/>
                    <a:p>
                      <a:pPr algn="ctr"/>
                      <a:r>
                        <a:rPr lang="it-IT" sz="1400" dirty="0" smtClean="0">
                          <a:solidFill>
                            <a:schemeClr val="tx1"/>
                          </a:solidFill>
                        </a:rPr>
                        <a:t>Aden </a:t>
                      </a:r>
                      <a:endParaRPr lang="it-IT" sz="1400" dirty="0">
                        <a:solidFill>
                          <a:schemeClr val="tx1"/>
                        </a:solidFill>
                      </a:endParaRPr>
                    </a:p>
                  </a:txBody>
                  <a:tcPr>
                    <a:noFill/>
                  </a:tcPr>
                </a:tc>
                <a:tc>
                  <a:txBody>
                    <a:bodyPr/>
                    <a:lstStyle/>
                    <a:p>
                      <a:pPr algn="ctr"/>
                      <a:r>
                        <a:rPr lang="it-IT" sz="1400" dirty="0" smtClean="0">
                          <a:solidFill>
                            <a:schemeClr val="tx1"/>
                          </a:solidFill>
                        </a:rPr>
                        <a:t>Bombay </a:t>
                      </a:r>
                      <a:endParaRPr lang="it-IT" sz="1400" dirty="0">
                        <a:solidFill>
                          <a:schemeClr val="tx1"/>
                        </a:solidFill>
                      </a:endParaRPr>
                    </a:p>
                  </a:txBody>
                  <a:tcPr>
                    <a:noFill/>
                  </a:tcPr>
                </a:tc>
                <a:tc>
                  <a:txBody>
                    <a:bodyPr/>
                    <a:lstStyle/>
                    <a:p>
                      <a:pPr algn="ctr"/>
                      <a:r>
                        <a:rPr lang="it-IT" sz="1400" dirty="0" smtClean="0">
                          <a:solidFill>
                            <a:schemeClr val="tx1"/>
                          </a:solidFill>
                        </a:rPr>
                        <a:t>Ceylon</a:t>
                      </a:r>
                      <a:endParaRPr lang="it-IT" sz="1400" dirty="0">
                        <a:solidFill>
                          <a:schemeClr val="tx1"/>
                        </a:solidFill>
                      </a:endParaRPr>
                    </a:p>
                  </a:txBody>
                  <a:tcPr>
                    <a:noFill/>
                  </a:tcPr>
                </a:tc>
                <a:tc>
                  <a:txBody>
                    <a:bodyPr/>
                    <a:lstStyle/>
                    <a:p>
                      <a:pPr algn="ctr"/>
                      <a:r>
                        <a:rPr lang="it-IT" sz="1400" dirty="0" smtClean="0">
                          <a:solidFill>
                            <a:schemeClr val="tx1"/>
                          </a:solidFill>
                        </a:rPr>
                        <a:t>Madras</a:t>
                      </a:r>
                      <a:endParaRPr lang="it-IT" sz="1400" dirty="0">
                        <a:solidFill>
                          <a:schemeClr val="tx1"/>
                        </a:solidFill>
                      </a:endParaRPr>
                    </a:p>
                  </a:txBody>
                  <a:tcPr>
                    <a:noFill/>
                  </a:tcPr>
                </a:tc>
                <a:tc>
                  <a:txBody>
                    <a:bodyPr/>
                    <a:lstStyle/>
                    <a:p>
                      <a:r>
                        <a:rPr lang="it-IT" sz="1400" dirty="0" smtClean="0">
                          <a:solidFill>
                            <a:schemeClr val="tx1"/>
                          </a:solidFill>
                        </a:rPr>
                        <a:t>Calcutta </a:t>
                      </a:r>
                      <a:endParaRPr lang="it-IT" sz="1400" dirty="0">
                        <a:solidFill>
                          <a:schemeClr val="tx1"/>
                        </a:solidFill>
                      </a:endParaRPr>
                    </a:p>
                  </a:txBody>
                  <a:tcPr>
                    <a:noFill/>
                  </a:tcPr>
                </a:tc>
                <a:tc>
                  <a:txBody>
                    <a:bodyPr/>
                    <a:lstStyle/>
                    <a:p>
                      <a:r>
                        <a:rPr lang="it-IT" sz="1400" dirty="0" smtClean="0">
                          <a:solidFill>
                            <a:schemeClr val="tx1"/>
                          </a:solidFill>
                        </a:rPr>
                        <a:t>Singapore </a:t>
                      </a:r>
                      <a:endParaRPr lang="it-IT" sz="1400" dirty="0">
                        <a:solidFill>
                          <a:schemeClr val="tx1"/>
                        </a:solidFill>
                      </a:endParaRPr>
                    </a:p>
                  </a:txBody>
                  <a:tcPr>
                    <a:noFill/>
                  </a:tcPr>
                </a:tc>
                <a:tc>
                  <a:txBody>
                    <a:bodyPr/>
                    <a:lstStyle/>
                    <a:p>
                      <a:r>
                        <a:rPr lang="it-IT" sz="1400" dirty="0" smtClean="0">
                          <a:solidFill>
                            <a:schemeClr val="tx1"/>
                          </a:solidFill>
                        </a:rPr>
                        <a:t>Hong Kong </a:t>
                      </a:r>
                      <a:endParaRPr lang="it-IT" sz="1400" dirty="0">
                        <a:solidFill>
                          <a:schemeClr val="tx1"/>
                        </a:solidFill>
                      </a:endParaRPr>
                    </a:p>
                  </a:txBody>
                  <a:tcPr>
                    <a:noFill/>
                  </a:tcPr>
                </a:tc>
                <a:tc>
                  <a:txBody>
                    <a:bodyPr/>
                    <a:lstStyle/>
                    <a:p>
                      <a:r>
                        <a:rPr lang="it-IT" sz="1400" dirty="0" smtClean="0">
                          <a:solidFill>
                            <a:schemeClr val="tx1"/>
                          </a:solidFill>
                        </a:rPr>
                        <a:t>Shangai</a:t>
                      </a:r>
                      <a:r>
                        <a:rPr lang="it-IT" dirty="0" smtClean="0">
                          <a:solidFill>
                            <a:schemeClr val="tx1"/>
                          </a:solidFill>
                        </a:rPr>
                        <a:t> </a:t>
                      </a:r>
                      <a:endParaRPr lang="it-IT" dirty="0">
                        <a:solidFill>
                          <a:schemeClr val="tx1"/>
                        </a:solidFill>
                      </a:endParaRPr>
                    </a:p>
                  </a:txBody>
                  <a:tcPr>
                    <a:noFill/>
                  </a:tcPr>
                </a:tc>
              </a:tr>
              <a:tr h="1752199">
                <a:tc>
                  <a:txBody>
                    <a:bodyPr/>
                    <a:lstStyle/>
                    <a:p>
                      <a:pPr algn="just"/>
                      <a:r>
                        <a:rPr lang="it-IT" sz="1100" dirty="0" smtClean="0"/>
                        <a:t>Per gentleman e Signore</a:t>
                      </a:r>
                      <a:r>
                        <a:rPr lang="it-IT" sz="1100" baseline="0" dirty="0" smtClean="0"/>
                        <a:t> viaggiando soli: </a:t>
                      </a:r>
                    </a:p>
                    <a:p>
                      <a:pPr lvl="0"/>
                      <a:r>
                        <a:rPr lang="it-IT" sz="1000" kern="1200" dirty="0" smtClean="0">
                          <a:solidFill>
                            <a:schemeClr val="dk1"/>
                          </a:solidFill>
                          <a:effectLst/>
                          <a:latin typeface="+mn-lt"/>
                          <a:ea typeface="+mn-ea"/>
                          <a:cs typeface="+mn-cs"/>
                        </a:rPr>
                        <a:t>-</a:t>
                      </a:r>
                      <a:r>
                        <a:rPr lang="it-IT" sz="1000" kern="1200" baseline="0" dirty="0" smtClean="0">
                          <a:solidFill>
                            <a:schemeClr val="dk1"/>
                          </a:solidFill>
                          <a:effectLst/>
                          <a:latin typeface="+mn-lt"/>
                          <a:ea typeface="+mn-ea"/>
                          <a:cs typeface="+mn-cs"/>
                        </a:rPr>
                        <a:t> </a:t>
                      </a:r>
                      <a:r>
                        <a:rPr lang="it-IT" sz="1000" kern="1200" dirty="0" smtClean="0">
                          <a:solidFill>
                            <a:schemeClr val="dk1"/>
                          </a:solidFill>
                          <a:effectLst/>
                          <a:latin typeface="+mn-lt"/>
                          <a:ea typeface="+mn-ea"/>
                          <a:cs typeface="+mn-cs"/>
                        </a:rPr>
                        <a:t>Per Gentleman occupando una cabina, con due o tre altri, nel ponte inferiore </a:t>
                      </a:r>
                    </a:p>
                    <a:p>
                      <a:r>
                        <a:rPr lang="it-IT" sz="1000" kern="1200" dirty="0" smtClean="0">
                          <a:solidFill>
                            <a:schemeClr val="dk1"/>
                          </a:solidFill>
                          <a:effectLst/>
                          <a:latin typeface="+mn-lt"/>
                          <a:ea typeface="+mn-ea"/>
                          <a:cs typeface="+mn-cs"/>
                        </a:rPr>
                        <a:t>- Per le Signore, se prenotato sufficientemente in anticipo, in una cabina, con due o tre altri, nel ponte anteriore</a:t>
                      </a:r>
                      <a:r>
                        <a:rPr lang="it-IT" sz="1000" dirty="0" smtClean="0">
                          <a:effectLst/>
                        </a:rPr>
                        <a:t> </a:t>
                      </a:r>
                      <a:endParaRPr lang="it-IT" sz="10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kern="1200" dirty="0" smtClean="0">
                          <a:solidFill>
                            <a:schemeClr val="dk1"/>
                          </a:solidFill>
                          <a:effectLst/>
                          <a:latin typeface="+mn-lt"/>
                          <a:ea typeface="+mn-ea"/>
                          <a:cs typeface="+mn-cs"/>
                        </a:rPr>
                        <a:t>₤</a:t>
                      </a:r>
                    </a:p>
                    <a:p>
                      <a:r>
                        <a:rPr lang="it-IT" sz="1400" dirty="0" smtClean="0"/>
                        <a:t>70</a:t>
                      </a:r>
                      <a:endParaRPr lang="it-IT" sz="14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kern="1200" dirty="0" smtClean="0">
                          <a:solidFill>
                            <a:schemeClr val="dk1"/>
                          </a:solidFill>
                          <a:effectLst/>
                          <a:latin typeface="+mn-lt"/>
                          <a:ea typeface="+mn-ea"/>
                          <a:cs typeface="+mn-cs"/>
                        </a:rPr>
                        <a:t>₤</a:t>
                      </a:r>
                    </a:p>
                    <a:p>
                      <a:r>
                        <a:rPr lang="it-IT" sz="1400" dirty="0" smtClean="0"/>
                        <a:t>95</a:t>
                      </a:r>
                      <a:endParaRPr lang="it-IT" sz="14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kern="1200" dirty="0" smtClean="0">
                          <a:solidFill>
                            <a:schemeClr val="dk1"/>
                          </a:solidFill>
                          <a:effectLst/>
                          <a:latin typeface="+mn-lt"/>
                          <a:ea typeface="+mn-ea"/>
                          <a:cs typeface="+mn-cs"/>
                        </a:rPr>
                        <a:t>₤</a:t>
                      </a:r>
                    </a:p>
                    <a:p>
                      <a:r>
                        <a:rPr lang="it-IT" sz="1400" dirty="0" smtClean="0"/>
                        <a:t>95</a:t>
                      </a:r>
                      <a:endParaRPr lang="it-IT" sz="14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kern="1200" dirty="0" smtClean="0">
                          <a:solidFill>
                            <a:schemeClr val="dk1"/>
                          </a:solidFill>
                          <a:effectLst/>
                          <a:latin typeface="+mn-lt"/>
                          <a:ea typeface="+mn-ea"/>
                          <a:cs typeface="+mn-cs"/>
                        </a:rPr>
                        <a:t>₤</a:t>
                      </a:r>
                    </a:p>
                    <a:p>
                      <a:r>
                        <a:rPr lang="it-IT" sz="1400" dirty="0" smtClean="0"/>
                        <a:t>100</a:t>
                      </a:r>
                      <a:endParaRPr lang="it-IT" sz="14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kern="1200" dirty="0" smtClean="0">
                          <a:solidFill>
                            <a:schemeClr val="dk1"/>
                          </a:solidFill>
                          <a:effectLst/>
                          <a:latin typeface="+mn-lt"/>
                          <a:ea typeface="+mn-ea"/>
                          <a:cs typeface="+mn-cs"/>
                        </a:rPr>
                        <a:t>₤</a:t>
                      </a:r>
                    </a:p>
                    <a:p>
                      <a:r>
                        <a:rPr lang="it-IT" sz="1400" dirty="0" smtClean="0"/>
                        <a:t>105</a:t>
                      </a:r>
                      <a:endParaRPr lang="it-IT" sz="14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kern="1200" dirty="0" smtClean="0">
                          <a:solidFill>
                            <a:schemeClr val="dk1"/>
                          </a:solidFill>
                          <a:effectLst/>
                          <a:latin typeface="+mn-lt"/>
                          <a:ea typeface="+mn-ea"/>
                          <a:cs typeface="+mn-cs"/>
                        </a:rPr>
                        <a:t>₤</a:t>
                      </a:r>
                    </a:p>
                    <a:p>
                      <a:r>
                        <a:rPr lang="it-IT" sz="1400" dirty="0" smtClean="0"/>
                        <a:t>110</a:t>
                      </a:r>
                      <a:endParaRPr lang="it-IT" sz="14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kern="1200" dirty="0" smtClean="0">
                          <a:solidFill>
                            <a:schemeClr val="dk1"/>
                          </a:solidFill>
                          <a:effectLst/>
                          <a:latin typeface="+mn-lt"/>
                          <a:ea typeface="+mn-ea"/>
                          <a:cs typeface="+mn-cs"/>
                        </a:rPr>
                        <a:t>₤</a:t>
                      </a:r>
                    </a:p>
                    <a:p>
                      <a:r>
                        <a:rPr lang="it-IT" sz="1400" dirty="0" smtClean="0"/>
                        <a:t>130</a:t>
                      </a:r>
                      <a:endParaRPr lang="it-IT" sz="14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kern="1200" dirty="0" smtClean="0">
                          <a:solidFill>
                            <a:schemeClr val="dk1"/>
                          </a:solidFill>
                          <a:effectLst/>
                          <a:latin typeface="+mn-lt"/>
                          <a:ea typeface="+mn-ea"/>
                          <a:cs typeface="+mn-cs"/>
                        </a:rPr>
                        <a:t>₤</a:t>
                      </a:r>
                    </a:p>
                    <a:p>
                      <a:r>
                        <a:rPr lang="it-IT" sz="1400" dirty="0" smtClean="0"/>
                        <a:t>150</a:t>
                      </a:r>
                      <a:endParaRPr lang="it-IT" sz="1400" dirty="0"/>
                    </a:p>
                  </a:txBody>
                  <a:tcPr>
                    <a:noFill/>
                  </a:tcPr>
                </a:tc>
              </a:tr>
              <a:tr h="421826">
                <a:tc>
                  <a:txBody>
                    <a:bodyPr/>
                    <a:lstStyle/>
                    <a:p>
                      <a:pPr algn="just"/>
                      <a:r>
                        <a:rPr lang="it-IT" sz="1000" dirty="0" smtClean="0"/>
                        <a:t>Coppie sposate,</a:t>
                      </a:r>
                      <a:r>
                        <a:rPr lang="it-IT" sz="1000" baseline="0" dirty="0" smtClean="0"/>
                        <a:t> con una cabina sul ponte principale </a:t>
                      </a:r>
                      <a:endParaRPr lang="it-IT" sz="1000" dirty="0"/>
                    </a:p>
                  </a:txBody>
                  <a:tcPr>
                    <a:noFill/>
                  </a:tcPr>
                </a:tc>
                <a:tc>
                  <a:txBody>
                    <a:bodyPr/>
                    <a:lstStyle/>
                    <a:p>
                      <a:pPr algn="ctr"/>
                      <a:r>
                        <a:rPr lang="it-IT" sz="1400" dirty="0" smtClean="0"/>
                        <a:t>200</a:t>
                      </a:r>
                      <a:endParaRPr lang="it-IT" sz="1400" dirty="0"/>
                    </a:p>
                  </a:txBody>
                  <a:tcPr>
                    <a:noFill/>
                  </a:tcPr>
                </a:tc>
                <a:tc>
                  <a:txBody>
                    <a:bodyPr/>
                    <a:lstStyle/>
                    <a:p>
                      <a:pPr algn="ctr"/>
                      <a:r>
                        <a:rPr lang="it-IT" sz="1400" dirty="0" smtClean="0"/>
                        <a:t>240</a:t>
                      </a:r>
                      <a:endParaRPr lang="it-IT" sz="1400" dirty="0"/>
                    </a:p>
                  </a:txBody>
                  <a:tcPr>
                    <a:noFill/>
                  </a:tcPr>
                </a:tc>
                <a:tc>
                  <a:txBody>
                    <a:bodyPr/>
                    <a:lstStyle/>
                    <a:p>
                      <a:pPr algn="ctr"/>
                      <a:r>
                        <a:rPr lang="it-IT" sz="1400" dirty="0" smtClean="0"/>
                        <a:t>240</a:t>
                      </a:r>
                      <a:endParaRPr lang="it-IT" sz="1400" dirty="0"/>
                    </a:p>
                  </a:txBody>
                  <a:tcPr>
                    <a:noFill/>
                  </a:tcPr>
                </a:tc>
                <a:tc>
                  <a:txBody>
                    <a:bodyPr/>
                    <a:lstStyle/>
                    <a:p>
                      <a:pPr algn="ctr"/>
                      <a:r>
                        <a:rPr lang="it-IT" sz="1400" dirty="0" smtClean="0"/>
                        <a:t>250</a:t>
                      </a:r>
                      <a:endParaRPr lang="it-IT" sz="1400" dirty="0"/>
                    </a:p>
                  </a:txBody>
                  <a:tcPr>
                    <a:noFill/>
                  </a:tcPr>
                </a:tc>
                <a:tc>
                  <a:txBody>
                    <a:bodyPr/>
                    <a:lstStyle/>
                    <a:p>
                      <a:pPr algn="ctr"/>
                      <a:r>
                        <a:rPr lang="it-IT" sz="1400" dirty="0" smtClean="0"/>
                        <a:t>270</a:t>
                      </a:r>
                      <a:endParaRPr lang="it-IT" sz="1400" dirty="0"/>
                    </a:p>
                  </a:txBody>
                  <a:tcPr>
                    <a:noFill/>
                  </a:tcPr>
                </a:tc>
                <a:tc>
                  <a:txBody>
                    <a:bodyPr/>
                    <a:lstStyle/>
                    <a:p>
                      <a:pPr algn="ctr"/>
                      <a:r>
                        <a:rPr lang="it-IT" sz="1400" dirty="0" smtClean="0"/>
                        <a:t>290</a:t>
                      </a:r>
                      <a:endParaRPr lang="it-IT" sz="1400" dirty="0"/>
                    </a:p>
                  </a:txBody>
                  <a:tcPr>
                    <a:noFill/>
                  </a:tcPr>
                </a:tc>
                <a:tc>
                  <a:txBody>
                    <a:bodyPr/>
                    <a:lstStyle/>
                    <a:p>
                      <a:pPr algn="ctr"/>
                      <a:r>
                        <a:rPr lang="it-IT" sz="1400" dirty="0" smtClean="0"/>
                        <a:t>335</a:t>
                      </a:r>
                      <a:endParaRPr lang="it-IT" sz="1400" dirty="0"/>
                    </a:p>
                  </a:txBody>
                  <a:tcPr>
                    <a:noFill/>
                  </a:tcPr>
                </a:tc>
                <a:tc>
                  <a:txBody>
                    <a:bodyPr/>
                    <a:lstStyle/>
                    <a:p>
                      <a:pPr algn="ctr"/>
                      <a:r>
                        <a:rPr lang="it-IT" sz="1400" dirty="0" smtClean="0"/>
                        <a:t>375</a:t>
                      </a:r>
                      <a:endParaRPr lang="it-IT" sz="1400" dirty="0"/>
                    </a:p>
                  </a:txBody>
                  <a:tcPr>
                    <a:noFill/>
                  </a:tcPr>
                </a:tc>
              </a:tr>
              <a:tr h="421826">
                <a:tc>
                  <a:txBody>
                    <a:bodyPr/>
                    <a:lstStyle/>
                    <a:p>
                      <a:pPr algn="just"/>
                      <a:r>
                        <a:rPr lang="it-IT" sz="1000" dirty="0" smtClean="0"/>
                        <a:t>Bambini con un genitore</a:t>
                      </a:r>
                      <a:r>
                        <a:rPr lang="it-IT" sz="1000" baseline="0" dirty="0" smtClean="0"/>
                        <a:t> tra i 3 e i 10 anni </a:t>
                      </a:r>
                      <a:endParaRPr lang="it-IT" sz="1000" dirty="0"/>
                    </a:p>
                  </a:txBody>
                  <a:tcPr>
                    <a:noFill/>
                  </a:tcPr>
                </a:tc>
                <a:tc>
                  <a:txBody>
                    <a:bodyPr/>
                    <a:lstStyle/>
                    <a:p>
                      <a:pPr algn="ctr"/>
                      <a:r>
                        <a:rPr lang="it-IT" sz="1400" dirty="0" smtClean="0"/>
                        <a:t>35</a:t>
                      </a:r>
                      <a:endParaRPr lang="it-IT" sz="1400" dirty="0"/>
                    </a:p>
                  </a:txBody>
                  <a:tcPr>
                    <a:noFill/>
                  </a:tcPr>
                </a:tc>
                <a:tc>
                  <a:txBody>
                    <a:bodyPr/>
                    <a:lstStyle/>
                    <a:p>
                      <a:pPr algn="ctr"/>
                      <a:r>
                        <a:rPr lang="it-IT" sz="1400" dirty="0" smtClean="0"/>
                        <a:t>45</a:t>
                      </a:r>
                      <a:endParaRPr lang="it-IT" sz="1400" dirty="0"/>
                    </a:p>
                  </a:txBody>
                  <a:tcPr>
                    <a:noFill/>
                  </a:tcPr>
                </a:tc>
                <a:tc>
                  <a:txBody>
                    <a:bodyPr/>
                    <a:lstStyle/>
                    <a:p>
                      <a:pPr algn="ctr"/>
                      <a:r>
                        <a:rPr lang="it-IT" sz="1400" dirty="0" smtClean="0"/>
                        <a:t>45</a:t>
                      </a:r>
                      <a:endParaRPr lang="it-IT" sz="1400" dirty="0"/>
                    </a:p>
                  </a:txBody>
                  <a:tcPr>
                    <a:noFill/>
                  </a:tcPr>
                </a:tc>
                <a:tc>
                  <a:txBody>
                    <a:bodyPr/>
                    <a:lstStyle/>
                    <a:p>
                      <a:pPr algn="ctr"/>
                      <a:r>
                        <a:rPr lang="it-IT" sz="1400" dirty="0" smtClean="0"/>
                        <a:t>50</a:t>
                      </a:r>
                      <a:endParaRPr lang="it-IT" sz="1400" dirty="0"/>
                    </a:p>
                  </a:txBody>
                  <a:tcPr>
                    <a:noFill/>
                  </a:tcPr>
                </a:tc>
                <a:tc>
                  <a:txBody>
                    <a:bodyPr/>
                    <a:lstStyle/>
                    <a:p>
                      <a:pPr algn="ctr"/>
                      <a:r>
                        <a:rPr lang="it-IT" sz="1400" dirty="0" smtClean="0"/>
                        <a:t>50</a:t>
                      </a:r>
                      <a:endParaRPr lang="it-IT" sz="1400" dirty="0"/>
                    </a:p>
                  </a:txBody>
                  <a:tcPr>
                    <a:noFill/>
                  </a:tcPr>
                </a:tc>
                <a:tc>
                  <a:txBody>
                    <a:bodyPr/>
                    <a:lstStyle/>
                    <a:p>
                      <a:pPr algn="ctr"/>
                      <a:r>
                        <a:rPr lang="it-IT" sz="1400" dirty="0" smtClean="0"/>
                        <a:t>55</a:t>
                      </a:r>
                      <a:endParaRPr lang="it-IT" sz="1400" dirty="0"/>
                    </a:p>
                  </a:txBody>
                  <a:tcPr>
                    <a:noFill/>
                  </a:tcPr>
                </a:tc>
                <a:tc>
                  <a:txBody>
                    <a:bodyPr/>
                    <a:lstStyle/>
                    <a:p>
                      <a:pPr algn="ctr"/>
                      <a:r>
                        <a:rPr lang="it-IT" sz="1400" dirty="0" smtClean="0"/>
                        <a:t>60</a:t>
                      </a:r>
                      <a:endParaRPr lang="it-IT" sz="1400" dirty="0"/>
                    </a:p>
                  </a:txBody>
                  <a:tcPr>
                    <a:noFill/>
                  </a:tcPr>
                </a:tc>
                <a:tc>
                  <a:txBody>
                    <a:bodyPr/>
                    <a:lstStyle/>
                    <a:p>
                      <a:pPr algn="ctr"/>
                      <a:r>
                        <a:rPr lang="it-IT" sz="1400" dirty="0" smtClean="0"/>
                        <a:t>70</a:t>
                      </a:r>
                      <a:endParaRPr lang="it-IT" sz="1400" dirty="0"/>
                    </a:p>
                  </a:txBody>
                  <a:tcPr>
                    <a:noFill/>
                  </a:tcPr>
                </a:tc>
              </a:tr>
              <a:tr h="394786">
                <a:tc>
                  <a:txBody>
                    <a:bodyPr/>
                    <a:lstStyle/>
                    <a:p>
                      <a:pPr algn="just">
                        <a:lnSpc>
                          <a:spcPct val="150000"/>
                        </a:lnSpc>
                        <a:spcAft>
                          <a:spcPts val="0"/>
                        </a:spcAft>
                      </a:pPr>
                      <a:r>
                        <a:rPr lang="it-IT" sz="1000" i="0" dirty="0">
                          <a:solidFill>
                            <a:srgbClr val="1F1A20"/>
                          </a:solidFill>
                          <a:effectLst/>
                          <a:latin typeface="Times New Roman"/>
                          <a:ea typeface="ＭＳ 明朝"/>
                          <a:cs typeface="Times New Roman"/>
                        </a:rPr>
                        <a:t>Bambini sotto i 3 anni </a:t>
                      </a:r>
                      <a:endParaRPr lang="it-IT" sz="1000" i="0" dirty="0">
                        <a:effectLst/>
                        <a:latin typeface="Cambria"/>
                        <a:ea typeface="ＭＳ 明朝"/>
                        <a:cs typeface="Times New Roman"/>
                      </a:endParaRPr>
                    </a:p>
                  </a:txBody>
                  <a:tcPr marL="68580" marR="68580" marT="0" marB="0">
                    <a:noFill/>
                  </a:tcPr>
                </a:tc>
                <a:tc>
                  <a:txBody>
                    <a:bodyPr/>
                    <a:lstStyle/>
                    <a:p>
                      <a:pPr algn="ctr"/>
                      <a:r>
                        <a:rPr lang="it-IT" sz="1400" dirty="0" smtClean="0"/>
                        <a:t>35</a:t>
                      </a:r>
                      <a:endParaRPr lang="it-IT" sz="1400" dirty="0"/>
                    </a:p>
                  </a:txBody>
                  <a:tcPr>
                    <a:noFill/>
                  </a:tcPr>
                </a:tc>
                <a:tc>
                  <a:txBody>
                    <a:bodyPr/>
                    <a:lstStyle/>
                    <a:p>
                      <a:pPr algn="ctr"/>
                      <a:r>
                        <a:rPr lang="it-IT" sz="1400" dirty="0" smtClean="0"/>
                        <a:t>45</a:t>
                      </a:r>
                      <a:endParaRPr lang="it-IT" sz="1400" dirty="0"/>
                    </a:p>
                  </a:txBody>
                  <a:tcPr>
                    <a:noFill/>
                  </a:tcPr>
                </a:tc>
                <a:tc>
                  <a:txBody>
                    <a:bodyPr/>
                    <a:lstStyle/>
                    <a:p>
                      <a:pPr algn="ctr"/>
                      <a:r>
                        <a:rPr lang="it-IT" sz="1400" dirty="0" smtClean="0"/>
                        <a:t>45</a:t>
                      </a:r>
                      <a:endParaRPr lang="it-IT" sz="1400" dirty="0"/>
                    </a:p>
                  </a:txBody>
                  <a:tcPr>
                    <a:noFill/>
                  </a:tcPr>
                </a:tc>
                <a:tc>
                  <a:txBody>
                    <a:bodyPr/>
                    <a:lstStyle/>
                    <a:p>
                      <a:pPr algn="ctr"/>
                      <a:r>
                        <a:rPr lang="it-IT" sz="1400" dirty="0" smtClean="0"/>
                        <a:t>50</a:t>
                      </a:r>
                      <a:endParaRPr lang="it-IT" sz="1400" dirty="0"/>
                    </a:p>
                  </a:txBody>
                  <a:tcPr>
                    <a:noFill/>
                  </a:tcPr>
                </a:tc>
                <a:tc>
                  <a:txBody>
                    <a:bodyPr/>
                    <a:lstStyle/>
                    <a:p>
                      <a:pPr algn="ctr"/>
                      <a:r>
                        <a:rPr lang="it-IT" sz="1400" dirty="0" smtClean="0"/>
                        <a:t>50</a:t>
                      </a:r>
                      <a:endParaRPr lang="it-IT" sz="1400" dirty="0"/>
                    </a:p>
                  </a:txBody>
                  <a:tcPr>
                    <a:noFill/>
                  </a:tcPr>
                </a:tc>
                <a:tc>
                  <a:txBody>
                    <a:bodyPr/>
                    <a:lstStyle/>
                    <a:p>
                      <a:pPr algn="ctr"/>
                      <a:r>
                        <a:rPr lang="it-IT" sz="1400" dirty="0" smtClean="0"/>
                        <a:t>55</a:t>
                      </a:r>
                      <a:endParaRPr lang="it-IT" sz="1400" dirty="0"/>
                    </a:p>
                  </a:txBody>
                  <a:tcPr>
                    <a:noFill/>
                  </a:tcPr>
                </a:tc>
                <a:tc>
                  <a:txBody>
                    <a:bodyPr/>
                    <a:lstStyle/>
                    <a:p>
                      <a:pPr algn="ctr"/>
                      <a:r>
                        <a:rPr lang="it-IT" sz="1400" dirty="0" smtClean="0"/>
                        <a:t>60</a:t>
                      </a:r>
                      <a:endParaRPr lang="it-IT" sz="1400" dirty="0"/>
                    </a:p>
                  </a:txBody>
                  <a:tcPr>
                    <a:noFill/>
                  </a:tcPr>
                </a:tc>
                <a:tc>
                  <a:txBody>
                    <a:bodyPr/>
                    <a:lstStyle/>
                    <a:p>
                      <a:pPr algn="ctr"/>
                      <a:r>
                        <a:rPr lang="it-IT" sz="1400" dirty="0" smtClean="0"/>
                        <a:t>70</a:t>
                      </a:r>
                      <a:endParaRPr lang="it-IT" sz="1400" dirty="0"/>
                    </a:p>
                  </a:txBody>
                  <a:tcPr>
                    <a:noFill/>
                  </a:tcPr>
                </a:tc>
              </a:tr>
              <a:tr h="584066">
                <a:tc>
                  <a:txBody>
                    <a:bodyPr/>
                    <a:lstStyle/>
                    <a:p>
                      <a:r>
                        <a:rPr lang="it-IT" sz="1000" dirty="0" smtClean="0"/>
                        <a:t>Servi:</a:t>
                      </a:r>
                    </a:p>
                    <a:p>
                      <a:r>
                        <a:rPr lang="it-IT" sz="1000" dirty="0" smtClean="0"/>
                        <a:t>Europei</a:t>
                      </a:r>
                    </a:p>
                    <a:p>
                      <a:r>
                        <a:rPr lang="it-IT" sz="1000" dirty="0" smtClean="0"/>
                        <a:t>Nativi</a:t>
                      </a:r>
                      <a:endParaRPr lang="it-IT" sz="1000" dirty="0"/>
                    </a:p>
                  </a:txBody>
                  <a:tcPr>
                    <a:noFill/>
                  </a:tcPr>
                </a:tc>
                <a:tc>
                  <a:txBody>
                    <a:bodyPr/>
                    <a:lstStyle/>
                    <a:p>
                      <a:pPr algn="ctr"/>
                      <a:endParaRPr lang="it-IT" sz="1000" dirty="0" smtClean="0"/>
                    </a:p>
                    <a:p>
                      <a:pPr algn="ctr"/>
                      <a:r>
                        <a:rPr lang="it-IT" sz="1000" dirty="0" smtClean="0"/>
                        <a:t>35</a:t>
                      </a:r>
                    </a:p>
                    <a:p>
                      <a:pPr algn="ctr"/>
                      <a:r>
                        <a:rPr lang="it-IT" sz="1000" dirty="0" smtClean="0"/>
                        <a:t>20</a:t>
                      </a:r>
                    </a:p>
                  </a:txBody>
                  <a:tcPr>
                    <a:noFill/>
                  </a:tcPr>
                </a:tc>
                <a:tc>
                  <a:txBody>
                    <a:bodyPr/>
                    <a:lstStyle/>
                    <a:p>
                      <a:pPr algn="ctr"/>
                      <a:endParaRPr lang="it-IT" sz="1000" dirty="0" smtClean="0"/>
                    </a:p>
                    <a:p>
                      <a:pPr algn="ctr"/>
                      <a:r>
                        <a:rPr lang="it-IT" sz="1000" dirty="0" smtClean="0"/>
                        <a:t>45</a:t>
                      </a:r>
                    </a:p>
                    <a:p>
                      <a:pPr algn="ctr"/>
                      <a:r>
                        <a:rPr lang="it-IT" sz="1000" dirty="0" smtClean="0"/>
                        <a:t>25</a:t>
                      </a:r>
                      <a:endParaRPr lang="it-IT" sz="1000" dirty="0"/>
                    </a:p>
                  </a:txBody>
                  <a:tcPr>
                    <a:noFill/>
                  </a:tcPr>
                </a:tc>
                <a:tc>
                  <a:txBody>
                    <a:bodyPr/>
                    <a:lstStyle/>
                    <a:p>
                      <a:pPr algn="ctr"/>
                      <a:endParaRPr lang="it-IT" sz="1000" dirty="0" smtClean="0"/>
                    </a:p>
                    <a:p>
                      <a:pPr algn="ctr"/>
                      <a:r>
                        <a:rPr lang="it-IT" sz="1000" dirty="0" smtClean="0"/>
                        <a:t>45</a:t>
                      </a:r>
                    </a:p>
                    <a:p>
                      <a:pPr algn="ctr"/>
                      <a:r>
                        <a:rPr lang="it-IT" sz="1000" dirty="0" smtClean="0"/>
                        <a:t>25</a:t>
                      </a:r>
                      <a:endParaRPr lang="it-IT" sz="1000" dirty="0"/>
                    </a:p>
                  </a:txBody>
                  <a:tcPr>
                    <a:noFill/>
                  </a:tcPr>
                </a:tc>
                <a:tc>
                  <a:txBody>
                    <a:bodyPr/>
                    <a:lstStyle/>
                    <a:p>
                      <a:pPr algn="ctr"/>
                      <a:endParaRPr lang="it-IT" sz="1000" dirty="0" smtClean="0"/>
                    </a:p>
                    <a:p>
                      <a:pPr algn="ctr"/>
                      <a:r>
                        <a:rPr lang="it-IT" sz="1000" dirty="0" smtClean="0"/>
                        <a:t>50</a:t>
                      </a:r>
                    </a:p>
                    <a:p>
                      <a:pPr algn="ctr"/>
                      <a:r>
                        <a:rPr lang="it-IT" sz="1000" dirty="0" smtClean="0"/>
                        <a:t>30</a:t>
                      </a:r>
                      <a:endParaRPr lang="it-IT" sz="1000" dirty="0"/>
                    </a:p>
                  </a:txBody>
                  <a:tcPr>
                    <a:noFill/>
                  </a:tcPr>
                </a:tc>
                <a:tc>
                  <a:txBody>
                    <a:bodyPr/>
                    <a:lstStyle/>
                    <a:p>
                      <a:pPr algn="ctr"/>
                      <a:endParaRPr lang="it-IT" sz="1000" dirty="0" smtClean="0"/>
                    </a:p>
                    <a:p>
                      <a:pPr algn="ctr"/>
                      <a:r>
                        <a:rPr lang="it-IT" sz="1000" dirty="0" smtClean="0"/>
                        <a:t>50</a:t>
                      </a:r>
                    </a:p>
                    <a:p>
                      <a:pPr algn="ctr"/>
                      <a:r>
                        <a:rPr lang="it-IT" sz="1000" dirty="0" smtClean="0"/>
                        <a:t>30</a:t>
                      </a:r>
                      <a:endParaRPr lang="it-IT" sz="1000" dirty="0"/>
                    </a:p>
                  </a:txBody>
                  <a:tcPr>
                    <a:noFill/>
                  </a:tcPr>
                </a:tc>
                <a:tc>
                  <a:txBody>
                    <a:bodyPr/>
                    <a:lstStyle/>
                    <a:p>
                      <a:pPr algn="ctr"/>
                      <a:endParaRPr lang="it-IT" sz="1000" dirty="0" smtClean="0"/>
                    </a:p>
                    <a:p>
                      <a:pPr algn="ctr"/>
                      <a:r>
                        <a:rPr lang="it-IT" sz="1000" dirty="0" smtClean="0"/>
                        <a:t>55</a:t>
                      </a:r>
                    </a:p>
                    <a:p>
                      <a:pPr algn="ctr"/>
                      <a:r>
                        <a:rPr lang="it-IT" sz="1000" dirty="0" smtClean="0"/>
                        <a:t>40</a:t>
                      </a:r>
                      <a:endParaRPr lang="it-IT" sz="1000" dirty="0"/>
                    </a:p>
                  </a:txBody>
                  <a:tcPr>
                    <a:noFill/>
                  </a:tcPr>
                </a:tc>
                <a:tc>
                  <a:txBody>
                    <a:bodyPr/>
                    <a:lstStyle/>
                    <a:p>
                      <a:pPr algn="ctr"/>
                      <a:endParaRPr lang="it-IT" sz="1000" dirty="0" smtClean="0"/>
                    </a:p>
                    <a:p>
                      <a:pPr algn="ctr"/>
                      <a:r>
                        <a:rPr lang="it-IT" sz="1000" dirty="0" smtClean="0"/>
                        <a:t>60</a:t>
                      </a:r>
                    </a:p>
                    <a:p>
                      <a:pPr algn="ctr"/>
                      <a:r>
                        <a:rPr lang="it-IT" sz="1000" dirty="0" smtClean="0"/>
                        <a:t>45</a:t>
                      </a:r>
                      <a:endParaRPr lang="it-IT" sz="1000" dirty="0"/>
                    </a:p>
                  </a:txBody>
                  <a:tcPr>
                    <a:noFill/>
                  </a:tcPr>
                </a:tc>
                <a:tc>
                  <a:txBody>
                    <a:bodyPr/>
                    <a:lstStyle/>
                    <a:p>
                      <a:pPr algn="ctr"/>
                      <a:endParaRPr lang="it-IT" sz="1000" dirty="0" smtClean="0"/>
                    </a:p>
                    <a:p>
                      <a:pPr algn="ctr"/>
                      <a:r>
                        <a:rPr lang="it-IT" sz="1000" dirty="0" smtClean="0"/>
                        <a:t>70</a:t>
                      </a:r>
                    </a:p>
                    <a:p>
                      <a:pPr algn="ctr"/>
                      <a:r>
                        <a:rPr lang="it-IT" sz="1000" dirty="0" smtClean="0"/>
                        <a:t>50</a:t>
                      </a:r>
                      <a:endParaRPr lang="it-IT" sz="1000" dirty="0"/>
                    </a:p>
                  </a:txBody>
                  <a:tcPr>
                    <a:noFill/>
                  </a:tcPr>
                </a:tc>
              </a:tr>
            </a:tbl>
          </a:graphicData>
        </a:graphic>
      </p:graphicFrame>
    </p:spTree>
    <p:extLst>
      <p:ext uri="{BB962C8B-B14F-4D97-AF65-F5344CB8AC3E}">
        <p14:creationId xmlns:p14="http://schemas.microsoft.com/office/powerpoint/2010/main" val="2138622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41880" y="273082"/>
            <a:ext cx="3855099" cy="3005467"/>
          </a:xfrm>
        </p:spPr>
        <p:txBody>
          <a:bodyPr>
            <a:noAutofit/>
          </a:bodyPr>
          <a:lstStyle/>
          <a:p>
            <a:pPr marL="0" indent="0" algn="just">
              <a:buNone/>
            </a:pPr>
            <a:r>
              <a:rPr lang="it-IT" sz="1400" i="1" dirty="0" smtClean="0"/>
              <a:t>SERVI </a:t>
            </a:r>
            <a:r>
              <a:rPr lang="it-IT" sz="1400" i="1" dirty="0"/>
              <a:t>INDIANI </a:t>
            </a:r>
            <a:r>
              <a:rPr lang="it-IT" sz="1400" dirty="0" smtClean="0">
                <a:sym typeface="Wingdings"/>
              </a:rPr>
              <a:t></a:t>
            </a:r>
            <a:r>
              <a:rPr lang="it-IT" sz="1400" dirty="0" smtClean="0"/>
              <a:t>I </a:t>
            </a:r>
            <a:r>
              <a:rPr lang="it-IT" sz="1400" dirty="0"/>
              <a:t>servi nativi spesso non si comportano bene, perché son malamente trattati. Pagali bene, e loro ti tratteranno bene e, in generale, saranno più fedeli dei domestici inglesi. Per un viaggiatore, quattro servi saranno sufficienti, se l’intenzione è viaggiare con lusso e mantenere il cavallo- </a:t>
            </a:r>
            <a:r>
              <a:rPr lang="it-IT" sz="1400" dirty="0" err="1"/>
              <a:t>Khánsamán</a:t>
            </a:r>
            <a:r>
              <a:rPr lang="it-IT" sz="1400" dirty="0"/>
              <a:t>, o un maggiordomo; un </a:t>
            </a:r>
            <a:r>
              <a:rPr lang="it-IT" sz="1400" dirty="0" err="1"/>
              <a:t>Bawarchì</a:t>
            </a:r>
            <a:r>
              <a:rPr lang="it-IT" sz="1400" dirty="0"/>
              <a:t>, o cuoco ; un </a:t>
            </a:r>
            <a:r>
              <a:rPr lang="it-IT" sz="1400" dirty="0" err="1"/>
              <a:t>Dhobì</a:t>
            </a:r>
            <a:r>
              <a:rPr lang="it-IT" sz="1400" dirty="0"/>
              <a:t>, o lavandaio; un </a:t>
            </a:r>
            <a:r>
              <a:rPr lang="it-IT" sz="1400" dirty="0" err="1"/>
              <a:t>Sáís</a:t>
            </a:r>
            <a:r>
              <a:rPr lang="it-IT" sz="1400" dirty="0"/>
              <a:t>, o stalliere. Tramite il </a:t>
            </a:r>
            <a:r>
              <a:rPr lang="it-IT" sz="1400" dirty="0" err="1"/>
              <a:t>Dak</a:t>
            </a:r>
            <a:r>
              <a:rPr lang="it-IT" sz="1400" dirty="0"/>
              <a:t>, il viaggiatore può regolarmente assumerli come impiegati lì dove soggiornerà più a lungo. Quanto segue è l’accordo ordinario di un gentleman Europeo residente in India: </a:t>
            </a:r>
          </a:p>
          <a:p>
            <a:pPr marL="0" indent="0">
              <a:buNone/>
            </a:pPr>
            <a:endParaRPr lang="it-IT" dirty="0"/>
          </a:p>
        </p:txBody>
      </p:sp>
      <p:graphicFrame>
        <p:nvGraphicFramePr>
          <p:cNvPr id="5" name="Tabella 4"/>
          <p:cNvGraphicFramePr>
            <a:graphicFrameLocks noGrp="1"/>
          </p:cNvGraphicFramePr>
          <p:nvPr>
            <p:extLst>
              <p:ext uri="{D42A27DB-BD31-4B8C-83A1-F6EECF244321}">
                <p14:modId xmlns:p14="http://schemas.microsoft.com/office/powerpoint/2010/main" val="3239665123"/>
              </p:ext>
            </p:extLst>
          </p:nvPr>
        </p:nvGraphicFramePr>
        <p:xfrm>
          <a:off x="441880" y="3367159"/>
          <a:ext cx="3855100" cy="2733040"/>
        </p:xfrm>
        <a:graphic>
          <a:graphicData uri="http://schemas.openxmlformats.org/drawingml/2006/table">
            <a:tbl>
              <a:tblPr firstRow="1" bandRow="1">
                <a:tableStyleId>{5C22544A-7EE6-4342-B048-85BDC9FD1C3A}</a:tableStyleId>
              </a:tblPr>
              <a:tblGrid>
                <a:gridCol w="1927550"/>
                <a:gridCol w="1927550"/>
              </a:tblGrid>
              <a:tr h="370840">
                <a:tc>
                  <a:txBody>
                    <a:bodyPr/>
                    <a:lstStyle/>
                    <a:p>
                      <a:endParaRPr lang="it-IT" dirty="0"/>
                    </a:p>
                  </a:txBody>
                  <a:tcPr>
                    <a:noFill/>
                  </a:tcPr>
                </a:tc>
                <a:tc>
                  <a:txBody>
                    <a:bodyPr/>
                    <a:lstStyle/>
                    <a:p>
                      <a:r>
                        <a:rPr lang="it-IT" sz="1100" dirty="0" err="1" smtClean="0">
                          <a:solidFill>
                            <a:srgbClr val="000000"/>
                          </a:solidFill>
                        </a:rPr>
                        <a:t>Rupee</a:t>
                      </a:r>
                      <a:r>
                        <a:rPr lang="it-IT" sz="1100" dirty="0" smtClean="0">
                          <a:solidFill>
                            <a:srgbClr val="000000"/>
                          </a:solidFill>
                        </a:rPr>
                        <a:t> (10 </a:t>
                      </a:r>
                      <a:r>
                        <a:rPr lang="it-IT" sz="1100" dirty="0" err="1" smtClean="0">
                          <a:solidFill>
                            <a:srgbClr val="000000"/>
                          </a:solidFill>
                        </a:rPr>
                        <a:t>rupee</a:t>
                      </a:r>
                      <a:r>
                        <a:rPr lang="it-IT" sz="1100" dirty="0" smtClean="0">
                          <a:solidFill>
                            <a:srgbClr val="000000"/>
                          </a:solidFill>
                        </a:rPr>
                        <a:t> corrispondono a 0,10</a:t>
                      </a:r>
                      <a:r>
                        <a:rPr lang="it-IT" sz="1100" b="1" kern="1200" dirty="0" smtClean="0">
                          <a:solidFill>
                            <a:srgbClr val="000000"/>
                          </a:solidFill>
                          <a:effectLst/>
                          <a:latin typeface="+mn-lt"/>
                          <a:ea typeface="+mn-ea"/>
                          <a:cs typeface="+mn-cs"/>
                        </a:rPr>
                        <a:t>₤</a:t>
                      </a:r>
                      <a:r>
                        <a:rPr lang="it-IT" sz="1100" dirty="0" smtClean="0">
                          <a:solidFill>
                            <a:srgbClr val="000000"/>
                          </a:solidFill>
                          <a:effectLst/>
                        </a:rPr>
                        <a:t> )</a:t>
                      </a:r>
                      <a:endParaRPr lang="it-IT" sz="1100" dirty="0">
                        <a:solidFill>
                          <a:srgbClr val="000000"/>
                        </a:solidFill>
                      </a:endParaRPr>
                    </a:p>
                  </a:txBody>
                  <a:tcPr>
                    <a:noFill/>
                  </a:tcPr>
                </a:tc>
              </a:tr>
              <a:tr h="370840">
                <a:tc>
                  <a:txBody>
                    <a:bodyPr/>
                    <a:lstStyle/>
                    <a:p>
                      <a:r>
                        <a:rPr lang="it-IT" sz="1050" i="1" kern="1200" dirty="0" err="1" smtClean="0">
                          <a:solidFill>
                            <a:schemeClr val="dk1"/>
                          </a:solidFill>
                          <a:effectLst/>
                          <a:latin typeface="+mn-lt"/>
                          <a:ea typeface="+mn-ea"/>
                          <a:cs typeface="+mn-cs"/>
                        </a:rPr>
                        <a:t>Minshì</a:t>
                      </a:r>
                      <a:r>
                        <a:rPr lang="it-IT" sz="1050" kern="1200" dirty="0" smtClean="0">
                          <a:solidFill>
                            <a:schemeClr val="dk1"/>
                          </a:solidFill>
                          <a:effectLst/>
                          <a:latin typeface="+mn-lt"/>
                          <a:ea typeface="+mn-ea"/>
                          <a:cs typeface="+mn-cs"/>
                        </a:rPr>
                        <a:t>, insegnante linguistico o amanuense </a:t>
                      </a:r>
                      <a:endParaRPr lang="it-IT" sz="1050" dirty="0"/>
                    </a:p>
                  </a:txBody>
                  <a:tcPr>
                    <a:noFill/>
                  </a:tcPr>
                </a:tc>
                <a:tc>
                  <a:txBody>
                    <a:bodyPr/>
                    <a:lstStyle/>
                    <a:p>
                      <a:pPr algn="ctr">
                        <a:lnSpc>
                          <a:spcPct val="150000"/>
                        </a:lnSpc>
                        <a:spcAft>
                          <a:spcPts val="0"/>
                        </a:spcAft>
                      </a:pPr>
                      <a:r>
                        <a:rPr lang="it-IT" sz="1100" dirty="0">
                          <a:solidFill>
                            <a:srgbClr val="1F1A20"/>
                          </a:solidFill>
                          <a:effectLst/>
                          <a:latin typeface="+mn-lt"/>
                          <a:ea typeface="ＭＳ 明朝"/>
                          <a:cs typeface="Times New Roman"/>
                        </a:rPr>
                        <a:t>Da 15 a 30</a:t>
                      </a:r>
                      <a:endParaRPr lang="it-IT" sz="1100" dirty="0">
                        <a:effectLst/>
                        <a:latin typeface="+mn-lt"/>
                        <a:ea typeface="ＭＳ 明朝"/>
                        <a:cs typeface="Times New Roman"/>
                      </a:endParaRPr>
                    </a:p>
                  </a:txBody>
                  <a:tcPr marL="68580" marR="68580" marT="0" marB="0">
                    <a:noFill/>
                  </a:tcPr>
                </a:tc>
              </a:tr>
              <a:tr h="370840">
                <a:tc>
                  <a:txBody>
                    <a:bodyPr/>
                    <a:lstStyle/>
                    <a:p>
                      <a:r>
                        <a:rPr lang="it-IT" sz="1050" i="1" kern="1200" dirty="0" err="1" smtClean="0">
                          <a:solidFill>
                            <a:schemeClr val="dk1"/>
                          </a:solidFill>
                          <a:effectLst/>
                          <a:latin typeface="+mn-lt"/>
                          <a:ea typeface="+mn-ea"/>
                          <a:cs typeface="+mn-cs"/>
                        </a:rPr>
                        <a:t>Khánsámán</a:t>
                      </a:r>
                      <a:r>
                        <a:rPr lang="it-IT" sz="1050" kern="1200" dirty="0" smtClean="0">
                          <a:solidFill>
                            <a:schemeClr val="dk1"/>
                          </a:solidFill>
                          <a:effectLst/>
                          <a:latin typeface="+mn-lt"/>
                          <a:ea typeface="+mn-ea"/>
                          <a:cs typeface="+mn-cs"/>
                        </a:rPr>
                        <a:t>, o maggiordomo</a:t>
                      </a:r>
                      <a:r>
                        <a:rPr lang="it-IT" sz="1050" dirty="0" smtClean="0">
                          <a:effectLst/>
                        </a:rPr>
                        <a:t> </a:t>
                      </a:r>
                      <a:endParaRPr lang="it-IT" sz="1050" dirty="0"/>
                    </a:p>
                  </a:txBody>
                  <a:tcPr>
                    <a:noFill/>
                  </a:tcPr>
                </a:tc>
                <a:tc>
                  <a:txBody>
                    <a:bodyPr/>
                    <a:lstStyle/>
                    <a:p>
                      <a:pPr algn="ctr">
                        <a:lnSpc>
                          <a:spcPct val="150000"/>
                        </a:lnSpc>
                        <a:spcAft>
                          <a:spcPts val="0"/>
                        </a:spcAft>
                      </a:pPr>
                      <a:r>
                        <a:rPr lang="it-IT" sz="1100" dirty="0">
                          <a:solidFill>
                            <a:srgbClr val="1F1A20"/>
                          </a:solidFill>
                          <a:effectLst/>
                          <a:latin typeface="+mn-lt"/>
                          <a:ea typeface="ＭＳ 明朝"/>
                          <a:cs typeface="Times New Roman"/>
                        </a:rPr>
                        <a:t>Da 12 a 24</a:t>
                      </a:r>
                      <a:endParaRPr lang="it-IT" sz="1100" dirty="0">
                        <a:effectLst/>
                        <a:latin typeface="+mn-lt"/>
                        <a:ea typeface="ＭＳ 明朝"/>
                        <a:cs typeface="Times New Roman"/>
                      </a:endParaRPr>
                    </a:p>
                  </a:txBody>
                  <a:tcPr marL="68580" marR="68580" marT="0" marB="0">
                    <a:noFill/>
                  </a:tcPr>
                </a:tc>
              </a:tr>
              <a:tr h="370840">
                <a:tc>
                  <a:txBody>
                    <a:bodyPr/>
                    <a:lstStyle/>
                    <a:p>
                      <a:r>
                        <a:rPr lang="it-IT" sz="1050" kern="1200" dirty="0" smtClean="0">
                          <a:solidFill>
                            <a:schemeClr val="dk1"/>
                          </a:solidFill>
                          <a:effectLst/>
                          <a:latin typeface="+mn-lt"/>
                          <a:ea typeface="+mn-ea"/>
                          <a:cs typeface="+mn-cs"/>
                        </a:rPr>
                        <a:t>Aiuto maggiordomo</a:t>
                      </a:r>
                      <a:r>
                        <a:rPr lang="it-IT" sz="1050" dirty="0" smtClean="0">
                          <a:effectLst/>
                        </a:rPr>
                        <a:t> </a:t>
                      </a:r>
                      <a:endParaRPr lang="it-IT" sz="1050" dirty="0"/>
                    </a:p>
                  </a:txBody>
                  <a:tcPr>
                    <a:noFill/>
                  </a:tcPr>
                </a:tc>
                <a:tc>
                  <a:txBody>
                    <a:bodyPr/>
                    <a:lstStyle/>
                    <a:p>
                      <a:pPr algn="ctr">
                        <a:lnSpc>
                          <a:spcPct val="150000"/>
                        </a:lnSpc>
                        <a:spcAft>
                          <a:spcPts val="0"/>
                        </a:spcAft>
                      </a:pPr>
                      <a:r>
                        <a:rPr lang="it-IT" sz="1100" dirty="0">
                          <a:solidFill>
                            <a:srgbClr val="1F1A20"/>
                          </a:solidFill>
                          <a:effectLst/>
                          <a:latin typeface="+mn-lt"/>
                          <a:ea typeface="ＭＳ 明朝"/>
                          <a:cs typeface="Times New Roman"/>
                        </a:rPr>
                        <a:t>Da 9 a 12</a:t>
                      </a:r>
                      <a:endParaRPr lang="it-IT" sz="1100" dirty="0">
                        <a:effectLst/>
                        <a:latin typeface="+mn-lt"/>
                        <a:ea typeface="ＭＳ 明朝"/>
                        <a:cs typeface="Times New Roman"/>
                      </a:endParaRPr>
                    </a:p>
                  </a:txBody>
                  <a:tcPr marL="68580" marR="68580" marT="0" marB="0">
                    <a:noFill/>
                  </a:tcPr>
                </a:tc>
              </a:tr>
              <a:tr h="370840">
                <a:tc>
                  <a:txBody>
                    <a:bodyPr/>
                    <a:lstStyle/>
                    <a:p>
                      <a:r>
                        <a:rPr lang="it-IT" sz="1050" i="1" kern="1200" dirty="0" err="1" smtClean="0">
                          <a:solidFill>
                            <a:schemeClr val="dk1"/>
                          </a:solidFill>
                          <a:effectLst/>
                          <a:latin typeface="+mn-lt"/>
                          <a:ea typeface="+mn-ea"/>
                          <a:cs typeface="+mn-cs"/>
                        </a:rPr>
                        <a:t>Sardár</a:t>
                      </a:r>
                      <a:r>
                        <a:rPr lang="it-IT" sz="1050" kern="1200" dirty="0" smtClean="0">
                          <a:solidFill>
                            <a:schemeClr val="dk1"/>
                          </a:solidFill>
                          <a:effectLst/>
                          <a:latin typeface="+mn-lt"/>
                          <a:ea typeface="+mn-ea"/>
                          <a:cs typeface="+mn-cs"/>
                        </a:rPr>
                        <a:t>, o capo portatore di </a:t>
                      </a:r>
                      <a:r>
                        <a:rPr lang="it-IT" sz="1050" kern="1200" dirty="0" err="1" smtClean="0">
                          <a:solidFill>
                            <a:schemeClr val="dk1"/>
                          </a:solidFill>
                          <a:effectLst/>
                          <a:latin typeface="+mn-lt"/>
                          <a:ea typeface="+mn-ea"/>
                          <a:cs typeface="+mn-cs"/>
                        </a:rPr>
                        <a:t>Paíkí</a:t>
                      </a:r>
                      <a:r>
                        <a:rPr lang="it-IT" sz="1050" dirty="0" smtClean="0">
                          <a:effectLst/>
                        </a:rPr>
                        <a:t> </a:t>
                      </a:r>
                      <a:endParaRPr lang="it-IT" sz="1050" dirty="0"/>
                    </a:p>
                  </a:txBody>
                  <a:tcPr>
                    <a:noFill/>
                  </a:tcPr>
                </a:tc>
                <a:tc>
                  <a:txBody>
                    <a:bodyPr/>
                    <a:lstStyle/>
                    <a:p>
                      <a:pPr algn="ctr">
                        <a:lnSpc>
                          <a:spcPct val="150000"/>
                        </a:lnSpc>
                        <a:spcAft>
                          <a:spcPts val="0"/>
                        </a:spcAft>
                      </a:pPr>
                      <a:r>
                        <a:rPr lang="it-IT" sz="1100" dirty="0">
                          <a:solidFill>
                            <a:srgbClr val="1F1A20"/>
                          </a:solidFill>
                          <a:effectLst/>
                          <a:latin typeface="+mn-lt"/>
                          <a:ea typeface="ＭＳ 明朝"/>
                          <a:cs typeface="Times New Roman"/>
                        </a:rPr>
                        <a:t>Da 10 a 0</a:t>
                      </a:r>
                      <a:endParaRPr lang="it-IT" sz="1100" dirty="0">
                        <a:effectLst/>
                        <a:latin typeface="+mn-lt"/>
                        <a:ea typeface="ＭＳ 明朝"/>
                        <a:cs typeface="Times New Roman"/>
                      </a:endParaRPr>
                    </a:p>
                  </a:txBody>
                  <a:tcPr marL="68580" marR="68580" marT="0" marB="0">
                    <a:noFill/>
                  </a:tcPr>
                </a:tc>
              </a:tr>
              <a:tr h="370840">
                <a:tc>
                  <a:txBody>
                    <a:bodyPr/>
                    <a:lstStyle/>
                    <a:p>
                      <a:r>
                        <a:rPr lang="it-IT" sz="1050" kern="1200" dirty="0" smtClean="0">
                          <a:solidFill>
                            <a:schemeClr val="dk1"/>
                          </a:solidFill>
                          <a:effectLst/>
                          <a:latin typeface="+mn-lt"/>
                          <a:ea typeface="+mn-ea"/>
                          <a:cs typeface="+mn-cs"/>
                        </a:rPr>
                        <a:t>3 </a:t>
                      </a:r>
                      <a:r>
                        <a:rPr lang="it-IT" sz="1050" i="1" kern="1200" dirty="0" err="1" smtClean="0">
                          <a:solidFill>
                            <a:schemeClr val="dk1"/>
                          </a:solidFill>
                          <a:effectLst/>
                          <a:latin typeface="+mn-lt"/>
                          <a:ea typeface="+mn-ea"/>
                          <a:cs typeface="+mn-cs"/>
                        </a:rPr>
                        <a:t>Hammáls</a:t>
                      </a:r>
                      <a:r>
                        <a:rPr lang="it-IT" sz="1050" kern="1200" dirty="0" smtClean="0">
                          <a:solidFill>
                            <a:schemeClr val="dk1"/>
                          </a:solidFill>
                          <a:effectLst/>
                          <a:latin typeface="+mn-lt"/>
                          <a:ea typeface="+mn-ea"/>
                          <a:cs typeface="+mn-cs"/>
                        </a:rPr>
                        <a:t> o portatori di </a:t>
                      </a:r>
                      <a:r>
                        <a:rPr lang="it-IT" sz="1050" kern="1200" dirty="0" err="1" smtClean="0">
                          <a:solidFill>
                            <a:schemeClr val="dk1"/>
                          </a:solidFill>
                          <a:effectLst/>
                          <a:latin typeface="+mn-lt"/>
                          <a:ea typeface="+mn-ea"/>
                          <a:cs typeface="+mn-cs"/>
                        </a:rPr>
                        <a:t>Paíki</a:t>
                      </a:r>
                      <a:r>
                        <a:rPr lang="it-IT" sz="1050" kern="1200" dirty="0" smtClean="0">
                          <a:solidFill>
                            <a:schemeClr val="dk1"/>
                          </a:solidFill>
                          <a:effectLst/>
                          <a:latin typeface="+mn-lt"/>
                          <a:ea typeface="+mn-ea"/>
                          <a:cs typeface="+mn-cs"/>
                        </a:rPr>
                        <a:t>, ciascuno</a:t>
                      </a:r>
                      <a:r>
                        <a:rPr lang="it-IT" sz="1050" dirty="0" smtClean="0">
                          <a:effectLst/>
                        </a:rPr>
                        <a:t> </a:t>
                      </a:r>
                      <a:endParaRPr lang="it-IT" sz="1050" dirty="0"/>
                    </a:p>
                  </a:txBody>
                  <a:tcPr>
                    <a:noFill/>
                  </a:tcPr>
                </a:tc>
                <a:tc>
                  <a:txBody>
                    <a:bodyPr/>
                    <a:lstStyle/>
                    <a:p>
                      <a:pPr algn="ctr">
                        <a:lnSpc>
                          <a:spcPct val="150000"/>
                        </a:lnSpc>
                        <a:spcAft>
                          <a:spcPts val="0"/>
                        </a:spcAft>
                      </a:pPr>
                      <a:r>
                        <a:rPr lang="it-IT" sz="1100" dirty="0">
                          <a:solidFill>
                            <a:srgbClr val="1F1A20"/>
                          </a:solidFill>
                          <a:effectLst/>
                          <a:latin typeface="+mn-lt"/>
                          <a:ea typeface="ＭＳ 明朝"/>
                          <a:cs typeface="Times New Roman"/>
                        </a:rPr>
                        <a:t>Da 6 a 8</a:t>
                      </a:r>
                      <a:endParaRPr lang="it-IT" sz="1100" dirty="0">
                        <a:effectLst/>
                        <a:latin typeface="+mn-lt"/>
                        <a:ea typeface="ＭＳ 明朝"/>
                        <a:cs typeface="Times New Roman"/>
                      </a:endParaRPr>
                    </a:p>
                  </a:txBody>
                  <a:tcPr marL="68580" marR="68580" marT="0" marB="0">
                    <a:noFill/>
                  </a:tcPr>
                </a:tc>
              </a:tr>
              <a:tr h="370840">
                <a:tc>
                  <a:txBody>
                    <a:bodyPr/>
                    <a:lstStyle/>
                    <a:p>
                      <a:r>
                        <a:rPr lang="it-IT" sz="1050" i="1" kern="1200" dirty="0" err="1" smtClean="0">
                          <a:solidFill>
                            <a:schemeClr val="dk1"/>
                          </a:solidFill>
                          <a:effectLst/>
                          <a:latin typeface="+mn-lt"/>
                          <a:ea typeface="+mn-ea"/>
                          <a:cs typeface="+mn-cs"/>
                        </a:rPr>
                        <a:t>Darbán</a:t>
                      </a:r>
                      <a:r>
                        <a:rPr lang="it-IT" sz="1050" kern="1200" dirty="0" smtClean="0">
                          <a:solidFill>
                            <a:schemeClr val="dk1"/>
                          </a:solidFill>
                          <a:effectLst/>
                          <a:latin typeface="+mn-lt"/>
                          <a:ea typeface="+mn-ea"/>
                          <a:cs typeface="+mn-cs"/>
                        </a:rPr>
                        <a:t>, guardiano o portinaio</a:t>
                      </a:r>
                      <a:r>
                        <a:rPr lang="it-IT" sz="1050" dirty="0" smtClean="0">
                          <a:effectLst/>
                        </a:rPr>
                        <a:t> </a:t>
                      </a:r>
                      <a:endParaRPr lang="it-IT" sz="1050" dirty="0"/>
                    </a:p>
                  </a:txBody>
                  <a:tcPr>
                    <a:noFill/>
                  </a:tcPr>
                </a:tc>
                <a:tc>
                  <a:txBody>
                    <a:bodyPr/>
                    <a:lstStyle/>
                    <a:p>
                      <a:pPr algn="ctr">
                        <a:lnSpc>
                          <a:spcPct val="150000"/>
                        </a:lnSpc>
                        <a:spcAft>
                          <a:spcPts val="0"/>
                        </a:spcAft>
                      </a:pPr>
                      <a:r>
                        <a:rPr lang="it-IT" sz="1100" dirty="0">
                          <a:solidFill>
                            <a:srgbClr val="1F1A20"/>
                          </a:solidFill>
                          <a:effectLst/>
                          <a:latin typeface="+mn-lt"/>
                          <a:ea typeface="ＭＳ 明朝"/>
                          <a:cs typeface="Times New Roman"/>
                        </a:rPr>
                        <a:t>Da 8 a 0</a:t>
                      </a:r>
                      <a:endParaRPr lang="it-IT" sz="1100" dirty="0">
                        <a:effectLst/>
                        <a:latin typeface="+mn-lt"/>
                        <a:ea typeface="ＭＳ 明朝"/>
                        <a:cs typeface="Times New Roman"/>
                      </a:endParaRPr>
                    </a:p>
                  </a:txBody>
                  <a:tcPr marL="68580" marR="68580" marT="0" marB="0">
                    <a:noFill/>
                  </a:tcPr>
                </a:tc>
              </a:tr>
            </a:tbl>
          </a:graphicData>
        </a:graphic>
      </p:graphicFrame>
      <p:graphicFrame>
        <p:nvGraphicFramePr>
          <p:cNvPr id="6" name="Tabella 5"/>
          <p:cNvGraphicFramePr>
            <a:graphicFrameLocks noGrp="1"/>
          </p:cNvGraphicFramePr>
          <p:nvPr>
            <p:extLst>
              <p:ext uri="{D42A27DB-BD31-4B8C-83A1-F6EECF244321}">
                <p14:modId xmlns:p14="http://schemas.microsoft.com/office/powerpoint/2010/main" val="184170306"/>
              </p:ext>
            </p:extLst>
          </p:nvPr>
        </p:nvGraphicFramePr>
        <p:xfrm>
          <a:off x="4802662" y="316471"/>
          <a:ext cx="3855100" cy="3780111"/>
        </p:xfrm>
        <a:graphic>
          <a:graphicData uri="http://schemas.openxmlformats.org/drawingml/2006/table">
            <a:tbl>
              <a:tblPr firstRow="1" bandRow="1">
                <a:tableStyleId>{5C22544A-7EE6-4342-B048-85BDC9FD1C3A}</a:tableStyleId>
              </a:tblPr>
              <a:tblGrid>
                <a:gridCol w="1927550"/>
                <a:gridCol w="1927550"/>
              </a:tblGrid>
              <a:tr h="333331">
                <a:tc>
                  <a:txBody>
                    <a:bodyPr/>
                    <a:lstStyle/>
                    <a:p>
                      <a:pPr algn="just">
                        <a:lnSpc>
                          <a:spcPct val="150000"/>
                        </a:lnSpc>
                        <a:spcAft>
                          <a:spcPts val="0"/>
                        </a:spcAft>
                      </a:pPr>
                      <a:r>
                        <a:rPr lang="it-IT" sz="1050" b="0" i="1" dirty="0" err="1">
                          <a:solidFill>
                            <a:srgbClr val="1F1A20"/>
                          </a:solidFill>
                          <a:effectLst/>
                          <a:latin typeface="+mn-lt"/>
                          <a:ea typeface="ＭＳ 明朝"/>
                          <a:cs typeface="Times New Roman"/>
                        </a:rPr>
                        <a:t>Dhobí</a:t>
                      </a:r>
                      <a:r>
                        <a:rPr lang="it-IT" sz="1050" b="0" dirty="0">
                          <a:solidFill>
                            <a:srgbClr val="1F1A20"/>
                          </a:solidFill>
                          <a:effectLst/>
                          <a:latin typeface="+mn-lt"/>
                          <a:ea typeface="ＭＳ 明朝"/>
                          <a:cs typeface="Times New Roman"/>
                        </a:rPr>
                        <a:t>, lavandaio</a:t>
                      </a:r>
                      <a:endParaRPr lang="it-IT" sz="1050" b="0" dirty="0">
                        <a:effectLst/>
                        <a:latin typeface="+mn-lt"/>
                        <a:ea typeface="ＭＳ 明朝"/>
                        <a:cs typeface="Times New Roman"/>
                      </a:endParaRPr>
                    </a:p>
                  </a:txBody>
                  <a:tcPr marL="68580" marR="68580" marT="0" marB="0">
                    <a:noFill/>
                  </a:tcPr>
                </a:tc>
                <a:tc>
                  <a:txBody>
                    <a:bodyPr/>
                    <a:lstStyle/>
                    <a:p>
                      <a:pPr algn="ctr">
                        <a:lnSpc>
                          <a:spcPct val="150000"/>
                        </a:lnSpc>
                        <a:spcAft>
                          <a:spcPts val="0"/>
                        </a:spcAft>
                      </a:pPr>
                      <a:r>
                        <a:rPr lang="it-IT" sz="1050" b="0" dirty="0">
                          <a:solidFill>
                            <a:srgbClr val="1F1A20"/>
                          </a:solidFill>
                          <a:effectLst/>
                          <a:latin typeface="+mn-lt"/>
                          <a:ea typeface="ＭＳ 明朝"/>
                          <a:cs typeface="Times New Roman"/>
                        </a:rPr>
                        <a:t>Da 8 a 12</a:t>
                      </a:r>
                      <a:endParaRPr lang="it-IT" sz="1050" b="0" dirty="0">
                        <a:effectLst/>
                        <a:latin typeface="+mn-lt"/>
                        <a:ea typeface="ＭＳ 明朝"/>
                        <a:cs typeface="Times New Roman"/>
                      </a:endParaRPr>
                    </a:p>
                  </a:txBody>
                  <a:tcPr marL="68580" marR="68580" marT="0" marB="0">
                    <a:noFill/>
                  </a:tcPr>
                </a:tc>
              </a:tr>
              <a:tr h="370840">
                <a:tc>
                  <a:txBody>
                    <a:bodyPr/>
                    <a:lstStyle/>
                    <a:p>
                      <a:pPr algn="just">
                        <a:lnSpc>
                          <a:spcPct val="150000"/>
                        </a:lnSpc>
                        <a:spcAft>
                          <a:spcPts val="0"/>
                        </a:spcAft>
                      </a:pPr>
                      <a:r>
                        <a:rPr lang="it-IT" sz="1050" b="0" i="1">
                          <a:solidFill>
                            <a:srgbClr val="1F1A20"/>
                          </a:solidFill>
                          <a:effectLst/>
                          <a:latin typeface="+mn-lt"/>
                          <a:ea typeface="ＭＳ 明朝"/>
                          <a:cs typeface="Times New Roman"/>
                        </a:rPr>
                        <a:t>Dirzi</a:t>
                      </a:r>
                      <a:r>
                        <a:rPr lang="it-IT" sz="1050" b="0">
                          <a:solidFill>
                            <a:srgbClr val="1F1A20"/>
                          </a:solidFill>
                          <a:effectLst/>
                          <a:latin typeface="+mn-lt"/>
                          <a:ea typeface="ＭＳ 明朝"/>
                          <a:cs typeface="Times New Roman"/>
                        </a:rPr>
                        <a:t>, sarto</a:t>
                      </a:r>
                      <a:endParaRPr lang="it-IT" sz="1050" b="0">
                        <a:effectLst/>
                        <a:latin typeface="+mn-lt"/>
                        <a:ea typeface="ＭＳ 明朝"/>
                        <a:cs typeface="Times New Roman"/>
                      </a:endParaRPr>
                    </a:p>
                  </a:txBody>
                  <a:tcPr marL="68580" marR="68580" marT="0" marB="0">
                    <a:noFill/>
                  </a:tcPr>
                </a:tc>
                <a:tc>
                  <a:txBody>
                    <a:bodyPr/>
                    <a:lstStyle/>
                    <a:p>
                      <a:pPr algn="ctr">
                        <a:lnSpc>
                          <a:spcPct val="150000"/>
                        </a:lnSpc>
                        <a:spcAft>
                          <a:spcPts val="0"/>
                        </a:spcAft>
                      </a:pPr>
                      <a:r>
                        <a:rPr lang="it-IT" sz="1050" dirty="0">
                          <a:solidFill>
                            <a:srgbClr val="1F1A20"/>
                          </a:solidFill>
                          <a:effectLst/>
                          <a:latin typeface="+mn-lt"/>
                          <a:ea typeface="ＭＳ 明朝"/>
                          <a:cs typeface="Times New Roman"/>
                        </a:rPr>
                        <a:t>Da 12 a 16</a:t>
                      </a:r>
                      <a:endParaRPr lang="it-IT" sz="1050" dirty="0">
                        <a:effectLst/>
                        <a:latin typeface="+mn-lt"/>
                        <a:ea typeface="ＭＳ 明朝"/>
                        <a:cs typeface="Times New Roman"/>
                      </a:endParaRPr>
                    </a:p>
                  </a:txBody>
                  <a:tcPr marL="68580" marR="68580" marT="0" marB="0">
                    <a:noFill/>
                  </a:tcPr>
                </a:tc>
              </a:tr>
              <a:tr h="370840">
                <a:tc>
                  <a:txBody>
                    <a:bodyPr/>
                    <a:lstStyle/>
                    <a:p>
                      <a:pPr algn="just">
                        <a:lnSpc>
                          <a:spcPct val="150000"/>
                        </a:lnSpc>
                        <a:spcAft>
                          <a:spcPts val="0"/>
                        </a:spcAft>
                      </a:pPr>
                      <a:r>
                        <a:rPr lang="it-IT" sz="1050" b="0" dirty="0" err="1">
                          <a:solidFill>
                            <a:srgbClr val="1F1A20"/>
                          </a:solidFill>
                          <a:effectLst/>
                          <a:latin typeface="+mn-lt"/>
                          <a:ea typeface="ＭＳ 明朝"/>
                          <a:cs typeface="Times New Roman"/>
                        </a:rPr>
                        <a:t>Gáríwán</a:t>
                      </a:r>
                      <a:r>
                        <a:rPr lang="it-IT" sz="1050" b="0" dirty="0">
                          <a:solidFill>
                            <a:srgbClr val="1F1A20"/>
                          </a:solidFill>
                          <a:effectLst/>
                          <a:latin typeface="+mn-lt"/>
                          <a:ea typeface="ＭＳ 明朝"/>
                          <a:cs typeface="Times New Roman"/>
                        </a:rPr>
                        <a:t>, cocchiere</a:t>
                      </a:r>
                      <a:endParaRPr lang="it-IT" sz="1050" b="0" dirty="0">
                        <a:effectLst/>
                        <a:latin typeface="+mn-lt"/>
                        <a:ea typeface="ＭＳ 明朝"/>
                        <a:cs typeface="Times New Roman"/>
                      </a:endParaRPr>
                    </a:p>
                  </a:txBody>
                  <a:tcPr marL="68580" marR="68580" marT="0" marB="0">
                    <a:noFill/>
                  </a:tcPr>
                </a:tc>
                <a:tc>
                  <a:txBody>
                    <a:bodyPr/>
                    <a:lstStyle/>
                    <a:p>
                      <a:pPr algn="ctr">
                        <a:lnSpc>
                          <a:spcPct val="150000"/>
                        </a:lnSpc>
                        <a:spcAft>
                          <a:spcPts val="0"/>
                        </a:spcAft>
                      </a:pPr>
                      <a:r>
                        <a:rPr lang="it-IT" sz="1050">
                          <a:solidFill>
                            <a:srgbClr val="1F1A20"/>
                          </a:solidFill>
                          <a:effectLst/>
                          <a:latin typeface="+mn-lt"/>
                          <a:ea typeface="ＭＳ 明朝"/>
                          <a:cs typeface="Times New Roman"/>
                        </a:rPr>
                        <a:t>Da 10 a 12</a:t>
                      </a:r>
                      <a:endParaRPr lang="it-IT" sz="1050">
                        <a:effectLst/>
                        <a:latin typeface="+mn-lt"/>
                        <a:ea typeface="ＭＳ 明朝"/>
                        <a:cs typeface="Times New Roman"/>
                      </a:endParaRPr>
                    </a:p>
                  </a:txBody>
                  <a:tcPr marL="68580" marR="68580" marT="0" marB="0">
                    <a:noFill/>
                  </a:tcPr>
                </a:tc>
              </a:tr>
              <a:tr h="370840">
                <a:tc>
                  <a:txBody>
                    <a:bodyPr/>
                    <a:lstStyle/>
                    <a:p>
                      <a:pPr algn="just">
                        <a:lnSpc>
                          <a:spcPct val="150000"/>
                        </a:lnSpc>
                        <a:spcAft>
                          <a:spcPts val="0"/>
                        </a:spcAft>
                      </a:pPr>
                      <a:r>
                        <a:rPr lang="it-IT" sz="1050" b="0">
                          <a:solidFill>
                            <a:srgbClr val="1F1A20"/>
                          </a:solidFill>
                          <a:effectLst/>
                          <a:latin typeface="+mn-lt"/>
                          <a:ea typeface="ＭＳ 明朝"/>
                          <a:cs typeface="Times New Roman"/>
                        </a:rPr>
                        <a:t>Sàís, stalliere (due o tre)</a:t>
                      </a:r>
                      <a:endParaRPr lang="it-IT" sz="1050" b="0">
                        <a:effectLst/>
                        <a:latin typeface="+mn-lt"/>
                        <a:ea typeface="ＭＳ 明朝"/>
                        <a:cs typeface="Times New Roman"/>
                      </a:endParaRPr>
                    </a:p>
                  </a:txBody>
                  <a:tcPr marL="68580" marR="68580" marT="0" marB="0">
                    <a:noFill/>
                  </a:tcPr>
                </a:tc>
                <a:tc>
                  <a:txBody>
                    <a:bodyPr/>
                    <a:lstStyle/>
                    <a:p>
                      <a:pPr algn="ctr">
                        <a:lnSpc>
                          <a:spcPct val="150000"/>
                        </a:lnSpc>
                        <a:spcAft>
                          <a:spcPts val="0"/>
                        </a:spcAft>
                      </a:pPr>
                      <a:r>
                        <a:rPr lang="it-IT" sz="1050">
                          <a:solidFill>
                            <a:srgbClr val="1F1A20"/>
                          </a:solidFill>
                          <a:effectLst/>
                          <a:latin typeface="+mn-lt"/>
                          <a:ea typeface="ＭＳ 明朝"/>
                          <a:cs typeface="Times New Roman"/>
                        </a:rPr>
                        <a:t>Da 6 a 8</a:t>
                      </a:r>
                      <a:endParaRPr lang="it-IT" sz="1050">
                        <a:effectLst/>
                        <a:latin typeface="+mn-lt"/>
                        <a:ea typeface="ＭＳ 明朝"/>
                        <a:cs typeface="Times New Roman"/>
                      </a:endParaRPr>
                    </a:p>
                  </a:txBody>
                  <a:tcPr marL="68580" marR="68580" marT="0" marB="0">
                    <a:noFill/>
                  </a:tcPr>
                </a:tc>
              </a:tr>
              <a:tr h="370840">
                <a:tc>
                  <a:txBody>
                    <a:bodyPr/>
                    <a:lstStyle/>
                    <a:p>
                      <a:pPr algn="just">
                        <a:lnSpc>
                          <a:spcPct val="150000"/>
                        </a:lnSpc>
                        <a:spcAft>
                          <a:spcPts val="0"/>
                        </a:spcAft>
                      </a:pPr>
                      <a:r>
                        <a:rPr lang="it-IT" sz="1050" b="0">
                          <a:solidFill>
                            <a:srgbClr val="1F1A20"/>
                          </a:solidFill>
                          <a:effectLst/>
                          <a:latin typeface="+mn-lt"/>
                          <a:ea typeface="ＭＳ 明朝"/>
                          <a:cs typeface="Times New Roman"/>
                        </a:rPr>
                        <a:t>Bihistí, addetto al trasporto dell’acqua</a:t>
                      </a:r>
                      <a:endParaRPr lang="it-IT" sz="1050" b="0">
                        <a:effectLst/>
                        <a:latin typeface="+mn-lt"/>
                        <a:ea typeface="ＭＳ 明朝"/>
                        <a:cs typeface="Times New Roman"/>
                      </a:endParaRPr>
                    </a:p>
                  </a:txBody>
                  <a:tcPr marL="68580" marR="68580" marT="0" marB="0">
                    <a:noFill/>
                  </a:tcPr>
                </a:tc>
                <a:tc>
                  <a:txBody>
                    <a:bodyPr/>
                    <a:lstStyle/>
                    <a:p>
                      <a:pPr algn="ctr">
                        <a:lnSpc>
                          <a:spcPct val="150000"/>
                        </a:lnSpc>
                        <a:spcAft>
                          <a:spcPts val="0"/>
                        </a:spcAft>
                      </a:pPr>
                      <a:r>
                        <a:rPr lang="it-IT" sz="1050">
                          <a:solidFill>
                            <a:srgbClr val="1F1A20"/>
                          </a:solidFill>
                          <a:effectLst/>
                          <a:latin typeface="+mn-lt"/>
                          <a:ea typeface="ＭＳ 明朝"/>
                          <a:cs typeface="Times New Roman"/>
                        </a:rPr>
                        <a:t>Da 5 a 0</a:t>
                      </a:r>
                      <a:endParaRPr lang="it-IT" sz="1050">
                        <a:effectLst/>
                        <a:latin typeface="+mn-lt"/>
                        <a:ea typeface="ＭＳ 明朝"/>
                        <a:cs typeface="Times New Roman"/>
                      </a:endParaRPr>
                    </a:p>
                  </a:txBody>
                  <a:tcPr marL="68580" marR="68580" marT="0" marB="0">
                    <a:noFill/>
                  </a:tcPr>
                </a:tc>
              </a:tr>
              <a:tr h="370840">
                <a:tc>
                  <a:txBody>
                    <a:bodyPr/>
                    <a:lstStyle/>
                    <a:p>
                      <a:pPr algn="just">
                        <a:lnSpc>
                          <a:spcPct val="150000"/>
                        </a:lnSpc>
                        <a:spcAft>
                          <a:spcPts val="0"/>
                        </a:spcAft>
                      </a:pPr>
                      <a:r>
                        <a:rPr lang="it-IT" sz="1050" b="0">
                          <a:solidFill>
                            <a:srgbClr val="1F1A20"/>
                          </a:solidFill>
                          <a:effectLst/>
                          <a:latin typeface="+mn-lt"/>
                          <a:ea typeface="ＭＳ 明朝"/>
                          <a:cs typeface="Times New Roman"/>
                        </a:rPr>
                        <a:t>Málí, giardiniere</a:t>
                      </a:r>
                      <a:endParaRPr lang="it-IT" sz="1050" b="0">
                        <a:effectLst/>
                        <a:latin typeface="+mn-lt"/>
                        <a:ea typeface="ＭＳ 明朝"/>
                        <a:cs typeface="Times New Roman"/>
                      </a:endParaRPr>
                    </a:p>
                  </a:txBody>
                  <a:tcPr marL="68580" marR="68580" marT="0" marB="0">
                    <a:noFill/>
                  </a:tcPr>
                </a:tc>
                <a:tc>
                  <a:txBody>
                    <a:bodyPr/>
                    <a:lstStyle/>
                    <a:p>
                      <a:pPr algn="ctr">
                        <a:lnSpc>
                          <a:spcPct val="150000"/>
                        </a:lnSpc>
                        <a:spcAft>
                          <a:spcPts val="0"/>
                        </a:spcAft>
                      </a:pPr>
                      <a:r>
                        <a:rPr lang="it-IT" sz="1050">
                          <a:solidFill>
                            <a:srgbClr val="1F1A20"/>
                          </a:solidFill>
                          <a:effectLst/>
                          <a:latin typeface="+mn-lt"/>
                          <a:ea typeface="ＭＳ 明朝"/>
                          <a:cs typeface="Times New Roman"/>
                        </a:rPr>
                        <a:t>Da 8 a 0</a:t>
                      </a:r>
                      <a:endParaRPr lang="it-IT" sz="1050">
                        <a:effectLst/>
                        <a:latin typeface="+mn-lt"/>
                        <a:ea typeface="ＭＳ 明朝"/>
                        <a:cs typeface="Times New Roman"/>
                      </a:endParaRPr>
                    </a:p>
                  </a:txBody>
                  <a:tcPr marL="68580" marR="68580" marT="0" marB="0">
                    <a:noFill/>
                  </a:tcPr>
                </a:tc>
              </a:tr>
              <a:tr h="370840">
                <a:tc>
                  <a:txBody>
                    <a:bodyPr/>
                    <a:lstStyle/>
                    <a:p>
                      <a:pPr algn="just">
                        <a:lnSpc>
                          <a:spcPct val="150000"/>
                        </a:lnSpc>
                        <a:spcAft>
                          <a:spcPts val="0"/>
                        </a:spcAft>
                      </a:pPr>
                      <a:r>
                        <a:rPr lang="it-IT" sz="1050" b="0">
                          <a:solidFill>
                            <a:srgbClr val="1F1A20"/>
                          </a:solidFill>
                          <a:effectLst/>
                          <a:latin typeface="+mn-lt"/>
                          <a:ea typeface="ＭＳ 明朝"/>
                          <a:cs typeface="Times New Roman"/>
                        </a:rPr>
                        <a:t>Chaprásí, messaggero</a:t>
                      </a:r>
                      <a:endParaRPr lang="it-IT" sz="1050" b="0">
                        <a:effectLst/>
                        <a:latin typeface="+mn-lt"/>
                        <a:ea typeface="ＭＳ 明朝"/>
                        <a:cs typeface="Times New Roman"/>
                      </a:endParaRPr>
                    </a:p>
                  </a:txBody>
                  <a:tcPr marL="68580" marR="68580" marT="0" marB="0">
                    <a:noFill/>
                  </a:tcPr>
                </a:tc>
                <a:tc>
                  <a:txBody>
                    <a:bodyPr/>
                    <a:lstStyle/>
                    <a:p>
                      <a:pPr algn="ctr">
                        <a:lnSpc>
                          <a:spcPct val="150000"/>
                        </a:lnSpc>
                        <a:spcAft>
                          <a:spcPts val="0"/>
                        </a:spcAft>
                      </a:pPr>
                      <a:r>
                        <a:rPr lang="it-IT" sz="1050">
                          <a:solidFill>
                            <a:srgbClr val="1F1A20"/>
                          </a:solidFill>
                          <a:effectLst/>
                          <a:latin typeface="+mn-lt"/>
                          <a:ea typeface="ＭＳ 明朝"/>
                          <a:cs typeface="Times New Roman"/>
                        </a:rPr>
                        <a:t>Da 7 a 9</a:t>
                      </a:r>
                      <a:endParaRPr lang="it-IT" sz="1050">
                        <a:effectLst/>
                        <a:latin typeface="+mn-lt"/>
                        <a:ea typeface="ＭＳ 明朝"/>
                        <a:cs typeface="Times New Roman"/>
                      </a:endParaRPr>
                    </a:p>
                  </a:txBody>
                  <a:tcPr marL="68580" marR="68580" marT="0" marB="0">
                    <a:noFill/>
                  </a:tcPr>
                </a:tc>
              </a:tr>
              <a:tr h="370840">
                <a:tc>
                  <a:txBody>
                    <a:bodyPr/>
                    <a:lstStyle/>
                    <a:p>
                      <a:pPr algn="just">
                        <a:lnSpc>
                          <a:spcPct val="150000"/>
                        </a:lnSpc>
                        <a:spcAft>
                          <a:spcPts val="0"/>
                        </a:spcAft>
                      </a:pPr>
                      <a:r>
                        <a:rPr lang="it-IT" sz="1050" b="0">
                          <a:solidFill>
                            <a:srgbClr val="1F1A20"/>
                          </a:solidFill>
                          <a:effectLst/>
                          <a:latin typeface="+mn-lt"/>
                          <a:ea typeface="ＭＳ 明朝"/>
                          <a:cs typeface="Times New Roman"/>
                        </a:rPr>
                        <a:t>Dúriya, guardiano del cane</a:t>
                      </a:r>
                      <a:endParaRPr lang="it-IT" sz="1050" b="0">
                        <a:effectLst/>
                        <a:latin typeface="+mn-lt"/>
                        <a:ea typeface="ＭＳ 明朝"/>
                        <a:cs typeface="Times New Roman"/>
                      </a:endParaRPr>
                    </a:p>
                  </a:txBody>
                  <a:tcPr marL="68580" marR="68580" marT="0" marB="0">
                    <a:noFill/>
                  </a:tcPr>
                </a:tc>
                <a:tc>
                  <a:txBody>
                    <a:bodyPr/>
                    <a:lstStyle/>
                    <a:p>
                      <a:pPr algn="ctr">
                        <a:lnSpc>
                          <a:spcPct val="150000"/>
                        </a:lnSpc>
                        <a:spcAft>
                          <a:spcPts val="0"/>
                        </a:spcAft>
                      </a:pPr>
                      <a:r>
                        <a:rPr lang="it-IT" sz="1050">
                          <a:solidFill>
                            <a:srgbClr val="1F1A20"/>
                          </a:solidFill>
                          <a:effectLst/>
                          <a:latin typeface="+mn-lt"/>
                          <a:ea typeface="ＭＳ 明朝"/>
                          <a:cs typeface="Times New Roman"/>
                        </a:rPr>
                        <a:t>Da 5 a 7</a:t>
                      </a:r>
                      <a:endParaRPr lang="it-IT" sz="1050">
                        <a:effectLst/>
                        <a:latin typeface="+mn-lt"/>
                        <a:ea typeface="ＭＳ 明朝"/>
                        <a:cs typeface="Times New Roman"/>
                      </a:endParaRPr>
                    </a:p>
                  </a:txBody>
                  <a:tcPr marL="68580" marR="68580" marT="0" marB="0">
                    <a:noFill/>
                  </a:tcPr>
                </a:tc>
              </a:tr>
              <a:tr h="370840">
                <a:tc>
                  <a:txBody>
                    <a:bodyPr/>
                    <a:lstStyle/>
                    <a:p>
                      <a:pPr algn="just">
                        <a:lnSpc>
                          <a:spcPct val="150000"/>
                        </a:lnSpc>
                        <a:spcAft>
                          <a:spcPts val="0"/>
                        </a:spcAft>
                      </a:pPr>
                      <a:r>
                        <a:rPr lang="it-IT" sz="1050" b="0">
                          <a:solidFill>
                            <a:srgbClr val="1F1A20"/>
                          </a:solidFill>
                          <a:effectLst/>
                          <a:latin typeface="+mn-lt"/>
                          <a:ea typeface="ＭＳ 明朝"/>
                          <a:cs typeface="Times New Roman"/>
                        </a:rPr>
                        <a:t>Ayah, infermiera</a:t>
                      </a:r>
                      <a:endParaRPr lang="it-IT" sz="1050" b="0">
                        <a:effectLst/>
                        <a:latin typeface="+mn-lt"/>
                        <a:ea typeface="ＭＳ 明朝"/>
                        <a:cs typeface="Times New Roman"/>
                      </a:endParaRPr>
                    </a:p>
                  </a:txBody>
                  <a:tcPr marL="68580" marR="68580" marT="0" marB="0">
                    <a:noFill/>
                  </a:tcPr>
                </a:tc>
                <a:tc>
                  <a:txBody>
                    <a:bodyPr/>
                    <a:lstStyle/>
                    <a:p>
                      <a:pPr algn="ctr">
                        <a:lnSpc>
                          <a:spcPct val="150000"/>
                        </a:lnSpc>
                        <a:spcAft>
                          <a:spcPts val="0"/>
                        </a:spcAft>
                      </a:pPr>
                      <a:r>
                        <a:rPr lang="it-IT" sz="1050">
                          <a:solidFill>
                            <a:srgbClr val="1F1A20"/>
                          </a:solidFill>
                          <a:effectLst/>
                          <a:latin typeface="+mn-lt"/>
                          <a:ea typeface="ＭＳ 明朝"/>
                          <a:cs typeface="Times New Roman"/>
                        </a:rPr>
                        <a:t>Da 10 a 16</a:t>
                      </a:r>
                      <a:endParaRPr lang="it-IT" sz="1050">
                        <a:effectLst/>
                        <a:latin typeface="+mn-lt"/>
                        <a:ea typeface="ＭＳ 明朝"/>
                        <a:cs typeface="Times New Roman"/>
                      </a:endParaRPr>
                    </a:p>
                  </a:txBody>
                  <a:tcPr marL="68580" marR="68580" marT="0" marB="0">
                    <a:noFill/>
                  </a:tcPr>
                </a:tc>
              </a:tr>
              <a:tr h="370840">
                <a:tc>
                  <a:txBody>
                    <a:bodyPr/>
                    <a:lstStyle/>
                    <a:p>
                      <a:pPr algn="just">
                        <a:lnSpc>
                          <a:spcPct val="150000"/>
                        </a:lnSpc>
                        <a:spcAft>
                          <a:spcPts val="0"/>
                        </a:spcAft>
                      </a:pPr>
                      <a:r>
                        <a:rPr lang="it-IT" sz="1050" b="0" dirty="0" err="1">
                          <a:solidFill>
                            <a:srgbClr val="1F1A20"/>
                          </a:solidFill>
                          <a:effectLst/>
                          <a:latin typeface="+mn-lt"/>
                          <a:ea typeface="ＭＳ 明朝"/>
                          <a:cs typeface="Times New Roman"/>
                        </a:rPr>
                        <a:t>Mihtar</a:t>
                      </a:r>
                      <a:r>
                        <a:rPr lang="it-IT" sz="1050" b="0" dirty="0">
                          <a:solidFill>
                            <a:srgbClr val="1F1A20"/>
                          </a:solidFill>
                          <a:effectLst/>
                          <a:latin typeface="+mn-lt"/>
                          <a:ea typeface="ＭＳ 明朝"/>
                          <a:cs typeface="Times New Roman"/>
                        </a:rPr>
                        <a:t>, per le pulizie</a:t>
                      </a:r>
                      <a:endParaRPr lang="it-IT" sz="1050" b="0" dirty="0">
                        <a:effectLst/>
                        <a:latin typeface="+mn-lt"/>
                        <a:ea typeface="ＭＳ 明朝"/>
                        <a:cs typeface="Times New Roman"/>
                      </a:endParaRPr>
                    </a:p>
                  </a:txBody>
                  <a:tcPr marL="68580" marR="68580" marT="0" marB="0">
                    <a:noFill/>
                  </a:tcPr>
                </a:tc>
                <a:tc>
                  <a:txBody>
                    <a:bodyPr/>
                    <a:lstStyle/>
                    <a:p>
                      <a:pPr algn="ctr">
                        <a:lnSpc>
                          <a:spcPct val="150000"/>
                        </a:lnSpc>
                        <a:spcAft>
                          <a:spcPts val="0"/>
                        </a:spcAft>
                      </a:pPr>
                      <a:r>
                        <a:rPr lang="it-IT" sz="1050" dirty="0">
                          <a:solidFill>
                            <a:srgbClr val="1F1A20"/>
                          </a:solidFill>
                          <a:effectLst/>
                          <a:latin typeface="+mn-lt"/>
                          <a:ea typeface="ＭＳ 明朝"/>
                          <a:cs typeface="Times New Roman"/>
                        </a:rPr>
                        <a:t>Da 4 a 6</a:t>
                      </a:r>
                      <a:endParaRPr lang="it-IT" sz="1050" dirty="0">
                        <a:effectLst/>
                        <a:latin typeface="+mn-lt"/>
                        <a:ea typeface="ＭＳ 明朝"/>
                        <a:cs typeface="Times New Roman"/>
                      </a:endParaRPr>
                    </a:p>
                  </a:txBody>
                  <a:tcPr marL="68580" marR="68580" marT="0" marB="0">
                    <a:noFill/>
                  </a:tcPr>
                </a:tc>
              </a:tr>
            </a:tbl>
          </a:graphicData>
        </a:graphic>
      </p:graphicFrame>
    </p:spTree>
    <p:extLst>
      <p:ext uri="{BB962C8B-B14F-4D97-AF65-F5344CB8AC3E}">
        <p14:creationId xmlns:p14="http://schemas.microsoft.com/office/powerpoint/2010/main" val="228249712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alamaio">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Calamaio.thmx</Template>
  <TotalTime>92</TotalTime>
  <Words>1983</Words>
  <Application>Microsoft Macintosh PowerPoint</Application>
  <PresentationFormat>Presentazione su schermo (4:3)</PresentationFormat>
  <Paragraphs>148</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Calamaio</vt:lpstr>
      <vt:lpstr>India</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dc:title>
  <dc:creator>ANTONIO ANFOSSI</dc:creator>
  <cp:lastModifiedBy>ANTONIO ANFOSSI</cp:lastModifiedBy>
  <cp:revision>9</cp:revision>
  <dcterms:created xsi:type="dcterms:W3CDTF">2021-02-16T21:46:28Z</dcterms:created>
  <dcterms:modified xsi:type="dcterms:W3CDTF">2021-02-16T23:18:29Z</dcterms:modified>
</cp:coreProperties>
</file>